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7"/>
  </p:notesMasterIdLst>
  <p:sldIdLst>
    <p:sldId id="256" r:id="rId2"/>
    <p:sldId id="281" r:id="rId3"/>
    <p:sldId id="259" r:id="rId4"/>
    <p:sldId id="257" r:id="rId5"/>
    <p:sldId id="280" r:id="rId6"/>
    <p:sldId id="261" r:id="rId7"/>
    <p:sldId id="260" r:id="rId8"/>
    <p:sldId id="262" r:id="rId9"/>
    <p:sldId id="263" r:id="rId10"/>
    <p:sldId id="283" r:id="rId11"/>
    <p:sldId id="264" r:id="rId12"/>
    <p:sldId id="265" r:id="rId13"/>
    <p:sldId id="266" r:id="rId14"/>
    <p:sldId id="267" r:id="rId15"/>
    <p:sldId id="268" r:id="rId16"/>
    <p:sldId id="269" r:id="rId17"/>
    <p:sldId id="288" r:id="rId18"/>
    <p:sldId id="272" r:id="rId19"/>
    <p:sldId id="290" r:id="rId20"/>
    <p:sldId id="295" r:id="rId21"/>
    <p:sldId id="275" r:id="rId22"/>
    <p:sldId id="292" r:id="rId23"/>
    <p:sldId id="294" r:id="rId24"/>
    <p:sldId id="279" r:id="rId25"/>
    <p:sldId id="278"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256E9D1-5EA6-4E56-8A88-2214BFD12C31}" type="datetimeFigureOut">
              <a:rPr lang="ar-IQ" smtClean="0"/>
              <a:pPr/>
              <a:t>12/03/1440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F0F3F53-ED09-484D-9E6E-66B85A6FE5AD}"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ar-IQ"/>
          </a:p>
        </p:txBody>
      </p:sp>
      <p:sp>
        <p:nvSpPr>
          <p:cNvPr id="89091"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r>
              <a:rPr lang="en-US" sz="1000" i="1"/>
              <a:t>54</a:t>
            </a:r>
          </a:p>
        </p:txBody>
      </p:sp>
      <p:sp>
        <p:nvSpPr>
          <p:cNvPr id="89092"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ar-IQ"/>
          </a:p>
        </p:txBody>
      </p:sp>
      <p:sp>
        <p:nvSpPr>
          <p:cNvPr id="89093"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ar-IQ"/>
          </a:p>
        </p:txBody>
      </p:sp>
      <p:sp>
        <p:nvSpPr>
          <p:cNvPr id="89094" name="Rectangle 6"/>
          <p:cNvSpPr>
            <a:spLocks noGrp="1" noRot="1" noChangeAspect="1" noChangeArrowheads="1" noTextEdit="1"/>
          </p:cNvSpPr>
          <p:nvPr>
            <p:ph type="sldImg"/>
          </p:nvPr>
        </p:nvSpPr>
        <p:spPr>
          <a:xfrm>
            <a:off x="1150938" y="692150"/>
            <a:ext cx="4556125" cy="3416300"/>
          </a:xfrm>
          <a:ln cap="flat"/>
        </p:spPr>
      </p:sp>
      <p:sp>
        <p:nvSpPr>
          <p:cNvPr id="89095" name="Rectangle 7"/>
          <p:cNvSpPr>
            <a:spLocks noGrp="1" noChangeArrowheads="1"/>
          </p:cNvSpPr>
          <p:nvPr>
            <p:ph type="body" idx="1"/>
          </p:nvPr>
        </p:nvSpPr>
        <p:spPr>
          <a:noFill/>
          <a:ln w="9525"/>
        </p:spPr>
        <p:txBody>
          <a:bodyPr/>
          <a:lstStyle/>
          <a:p>
            <a:endParaRPr lang="ar-IQ"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dinformatics.com/math_science/hydrocolloids.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57224" y="1428736"/>
            <a:ext cx="7772400" cy="3857652"/>
          </a:xfrm>
        </p:spPr>
        <p:txBody>
          <a:bodyPr>
            <a:normAutofit/>
          </a:bodyPr>
          <a:lstStyle/>
          <a:p>
            <a:r>
              <a:rPr lang="en-US" b="1" dirty="0" smtClean="0">
                <a:solidFill>
                  <a:srgbClr val="FF0000"/>
                </a:solidFill>
              </a:rPr>
              <a:t>Colloidal chemistry and biological system</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ar-IQ"/>
          </a:p>
        </p:txBody>
      </p:sp>
      <p:sp>
        <p:nvSpPr>
          <p:cNvPr id="14643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ar-IQ"/>
          </a:p>
        </p:txBody>
      </p:sp>
      <p:sp>
        <p:nvSpPr>
          <p:cNvPr id="146436" name="Rectangle 4"/>
          <p:cNvSpPr>
            <a:spLocks noChangeArrowheads="1"/>
          </p:cNvSpPr>
          <p:nvPr/>
        </p:nvSpPr>
        <p:spPr bwMode="auto">
          <a:xfrm>
            <a:off x="6096000" y="203200"/>
            <a:ext cx="2616200" cy="939800"/>
          </a:xfrm>
          <a:prstGeom prst="rect">
            <a:avLst/>
          </a:prstGeom>
          <a:noFill/>
          <a:ln w="12700">
            <a:noFill/>
            <a:miter lim="800000"/>
            <a:headEnd/>
            <a:tailEnd/>
          </a:ln>
          <a:effectLst/>
        </p:spPr>
        <p:txBody>
          <a:bodyPr lIns="90488" tIns="44450" rIns="90488" bIns="44450" anchor="ctr"/>
          <a:lstStyle/>
          <a:p>
            <a:pPr algn="r">
              <a:lnSpc>
                <a:spcPct val="90000"/>
              </a:lnSpc>
            </a:pPr>
            <a:r>
              <a:rPr lang="en-US" sz="3600" b="1">
                <a:solidFill>
                  <a:schemeClr val="accent1"/>
                </a:solidFill>
                <a:effectLst>
                  <a:outerShdw blurRad="38100" dist="38100" dir="2700000" algn="tl">
                    <a:srgbClr val="000000"/>
                  </a:outerShdw>
                </a:effectLst>
                <a:latin typeface="Arial" pitchFamily="34" charset="0"/>
              </a:rPr>
              <a:t>Osmosis</a:t>
            </a:r>
          </a:p>
        </p:txBody>
      </p:sp>
      <p:grpSp>
        <p:nvGrpSpPr>
          <p:cNvPr id="2" name="Group 5"/>
          <p:cNvGrpSpPr>
            <a:grpSpLocks/>
          </p:cNvGrpSpPr>
          <p:nvPr/>
        </p:nvGrpSpPr>
        <p:grpSpPr bwMode="auto">
          <a:xfrm>
            <a:off x="838200" y="1696635"/>
            <a:ext cx="7282024" cy="3726263"/>
            <a:chOff x="276" y="904"/>
            <a:chExt cx="5159" cy="3196"/>
          </a:xfrm>
        </p:grpSpPr>
        <p:sp>
          <p:nvSpPr>
            <p:cNvPr id="146438" name="Rectangle 6"/>
            <p:cNvSpPr>
              <a:spLocks noChangeArrowheads="1"/>
            </p:cNvSpPr>
            <p:nvPr/>
          </p:nvSpPr>
          <p:spPr bwMode="auto">
            <a:xfrm>
              <a:off x="2759" y="952"/>
              <a:ext cx="2676" cy="3132"/>
            </a:xfrm>
            <a:prstGeom prst="rect">
              <a:avLst/>
            </a:prstGeom>
            <a:solidFill>
              <a:srgbClr val="C0FEF9"/>
            </a:solidFill>
            <a:ln w="12700">
              <a:noFill/>
              <a:miter lim="800000"/>
              <a:headEnd/>
              <a:tailEnd/>
            </a:ln>
            <a:effectLst/>
          </p:spPr>
          <p:txBody>
            <a:bodyPr wrap="none" anchor="ctr"/>
            <a:lstStyle/>
            <a:p>
              <a:endParaRPr lang="ar-IQ"/>
            </a:p>
          </p:txBody>
        </p:sp>
        <p:sp>
          <p:nvSpPr>
            <p:cNvPr id="146439" name="Rectangle 7"/>
            <p:cNvSpPr>
              <a:spLocks noChangeArrowheads="1"/>
            </p:cNvSpPr>
            <p:nvPr/>
          </p:nvSpPr>
          <p:spPr bwMode="auto">
            <a:xfrm>
              <a:off x="276" y="904"/>
              <a:ext cx="2532" cy="3120"/>
            </a:xfrm>
            <a:prstGeom prst="rect">
              <a:avLst/>
            </a:prstGeom>
            <a:solidFill>
              <a:srgbClr val="FCFEB9"/>
            </a:solidFill>
            <a:ln w="12700">
              <a:noFill/>
              <a:miter lim="800000"/>
              <a:headEnd/>
              <a:tailEnd/>
            </a:ln>
            <a:effectLst/>
          </p:spPr>
          <p:txBody>
            <a:bodyPr wrap="none" anchor="ctr"/>
            <a:lstStyle/>
            <a:p>
              <a:endParaRPr lang="ar-IQ"/>
            </a:p>
          </p:txBody>
        </p:sp>
        <p:sp>
          <p:nvSpPr>
            <p:cNvPr id="146440" name="Rectangle 8"/>
            <p:cNvSpPr>
              <a:spLocks noChangeArrowheads="1"/>
            </p:cNvSpPr>
            <p:nvPr/>
          </p:nvSpPr>
          <p:spPr bwMode="auto">
            <a:xfrm>
              <a:off x="2756" y="952"/>
              <a:ext cx="120" cy="292"/>
            </a:xfrm>
            <a:prstGeom prst="rect">
              <a:avLst/>
            </a:prstGeom>
            <a:solidFill>
              <a:schemeClr val="tx2"/>
            </a:solidFill>
            <a:ln w="12700">
              <a:solidFill>
                <a:schemeClr val="tx1"/>
              </a:solidFill>
              <a:miter lim="800000"/>
              <a:headEnd/>
              <a:tailEnd/>
            </a:ln>
            <a:effectLst/>
          </p:spPr>
          <p:txBody>
            <a:bodyPr wrap="none" anchor="ctr"/>
            <a:lstStyle/>
            <a:p>
              <a:endParaRPr lang="ar-IQ"/>
            </a:p>
          </p:txBody>
        </p:sp>
        <p:sp>
          <p:nvSpPr>
            <p:cNvPr id="146441" name="Rectangle 9"/>
            <p:cNvSpPr>
              <a:spLocks noChangeArrowheads="1"/>
            </p:cNvSpPr>
            <p:nvPr/>
          </p:nvSpPr>
          <p:spPr bwMode="auto">
            <a:xfrm>
              <a:off x="2756" y="1364"/>
              <a:ext cx="120" cy="376"/>
            </a:xfrm>
            <a:prstGeom prst="rect">
              <a:avLst/>
            </a:prstGeom>
            <a:solidFill>
              <a:schemeClr val="tx2"/>
            </a:solidFill>
            <a:ln w="12700">
              <a:solidFill>
                <a:schemeClr val="tx1"/>
              </a:solidFill>
              <a:miter lim="800000"/>
              <a:headEnd/>
              <a:tailEnd/>
            </a:ln>
            <a:effectLst/>
          </p:spPr>
          <p:txBody>
            <a:bodyPr wrap="none" anchor="ctr"/>
            <a:lstStyle/>
            <a:p>
              <a:endParaRPr lang="ar-IQ"/>
            </a:p>
          </p:txBody>
        </p:sp>
        <p:sp>
          <p:nvSpPr>
            <p:cNvPr id="146442" name="Rectangle 10"/>
            <p:cNvSpPr>
              <a:spLocks noChangeArrowheads="1"/>
            </p:cNvSpPr>
            <p:nvPr/>
          </p:nvSpPr>
          <p:spPr bwMode="auto">
            <a:xfrm>
              <a:off x="2756" y="1844"/>
              <a:ext cx="120" cy="376"/>
            </a:xfrm>
            <a:prstGeom prst="rect">
              <a:avLst/>
            </a:prstGeom>
            <a:solidFill>
              <a:schemeClr val="tx2"/>
            </a:solidFill>
            <a:ln w="12700">
              <a:solidFill>
                <a:schemeClr val="tx1"/>
              </a:solidFill>
              <a:miter lim="800000"/>
              <a:headEnd/>
              <a:tailEnd/>
            </a:ln>
            <a:effectLst/>
          </p:spPr>
          <p:txBody>
            <a:bodyPr wrap="none" anchor="ctr"/>
            <a:lstStyle/>
            <a:p>
              <a:endParaRPr lang="ar-IQ"/>
            </a:p>
          </p:txBody>
        </p:sp>
        <p:sp>
          <p:nvSpPr>
            <p:cNvPr id="146443" name="Rectangle 11"/>
            <p:cNvSpPr>
              <a:spLocks noChangeArrowheads="1"/>
            </p:cNvSpPr>
            <p:nvPr/>
          </p:nvSpPr>
          <p:spPr bwMode="auto">
            <a:xfrm>
              <a:off x="2756" y="2340"/>
              <a:ext cx="120" cy="376"/>
            </a:xfrm>
            <a:prstGeom prst="rect">
              <a:avLst/>
            </a:prstGeom>
            <a:solidFill>
              <a:schemeClr val="tx2"/>
            </a:solidFill>
            <a:ln w="12700">
              <a:solidFill>
                <a:schemeClr val="tx1"/>
              </a:solidFill>
              <a:miter lim="800000"/>
              <a:headEnd/>
              <a:tailEnd/>
            </a:ln>
            <a:effectLst/>
          </p:spPr>
          <p:txBody>
            <a:bodyPr wrap="none" anchor="ctr"/>
            <a:lstStyle/>
            <a:p>
              <a:endParaRPr lang="ar-IQ"/>
            </a:p>
          </p:txBody>
        </p:sp>
        <p:sp>
          <p:nvSpPr>
            <p:cNvPr id="146444" name="Rectangle 12"/>
            <p:cNvSpPr>
              <a:spLocks noChangeArrowheads="1"/>
            </p:cNvSpPr>
            <p:nvPr/>
          </p:nvSpPr>
          <p:spPr bwMode="auto">
            <a:xfrm>
              <a:off x="2756" y="2820"/>
              <a:ext cx="120" cy="376"/>
            </a:xfrm>
            <a:prstGeom prst="rect">
              <a:avLst/>
            </a:prstGeom>
            <a:solidFill>
              <a:schemeClr val="tx2"/>
            </a:solidFill>
            <a:ln w="12700">
              <a:solidFill>
                <a:schemeClr val="tx1"/>
              </a:solidFill>
              <a:miter lim="800000"/>
              <a:headEnd/>
              <a:tailEnd/>
            </a:ln>
            <a:effectLst/>
          </p:spPr>
          <p:txBody>
            <a:bodyPr wrap="none" anchor="ctr"/>
            <a:lstStyle/>
            <a:p>
              <a:endParaRPr lang="ar-IQ"/>
            </a:p>
          </p:txBody>
        </p:sp>
        <p:sp>
          <p:nvSpPr>
            <p:cNvPr id="146445" name="Rectangle 13"/>
            <p:cNvSpPr>
              <a:spLocks noChangeArrowheads="1"/>
            </p:cNvSpPr>
            <p:nvPr/>
          </p:nvSpPr>
          <p:spPr bwMode="auto">
            <a:xfrm>
              <a:off x="2756" y="3300"/>
              <a:ext cx="120" cy="376"/>
            </a:xfrm>
            <a:prstGeom prst="rect">
              <a:avLst/>
            </a:prstGeom>
            <a:solidFill>
              <a:schemeClr val="tx2"/>
            </a:solidFill>
            <a:ln w="12700">
              <a:solidFill>
                <a:schemeClr val="tx1"/>
              </a:solidFill>
              <a:miter lim="800000"/>
              <a:headEnd/>
              <a:tailEnd/>
            </a:ln>
            <a:effectLst/>
          </p:spPr>
          <p:txBody>
            <a:bodyPr wrap="none" anchor="ctr"/>
            <a:lstStyle/>
            <a:p>
              <a:endParaRPr lang="ar-IQ"/>
            </a:p>
          </p:txBody>
        </p:sp>
        <p:sp>
          <p:nvSpPr>
            <p:cNvPr id="146446" name="Rectangle 14"/>
            <p:cNvSpPr>
              <a:spLocks noChangeArrowheads="1"/>
            </p:cNvSpPr>
            <p:nvPr/>
          </p:nvSpPr>
          <p:spPr bwMode="auto">
            <a:xfrm>
              <a:off x="2756" y="3780"/>
              <a:ext cx="120" cy="320"/>
            </a:xfrm>
            <a:prstGeom prst="rect">
              <a:avLst/>
            </a:prstGeom>
            <a:solidFill>
              <a:schemeClr val="tx2"/>
            </a:solidFill>
            <a:ln w="12700">
              <a:solidFill>
                <a:schemeClr val="tx1"/>
              </a:solidFill>
              <a:miter lim="800000"/>
              <a:headEnd/>
              <a:tailEnd/>
            </a:ln>
            <a:effectLst/>
          </p:spPr>
          <p:txBody>
            <a:bodyPr wrap="none" anchor="ctr"/>
            <a:lstStyle/>
            <a:p>
              <a:endParaRPr lang="ar-IQ"/>
            </a:p>
          </p:txBody>
        </p:sp>
        <p:sp>
          <p:nvSpPr>
            <p:cNvPr id="146447" name="Oval 15"/>
            <p:cNvSpPr>
              <a:spLocks noChangeArrowheads="1"/>
            </p:cNvSpPr>
            <p:nvPr/>
          </p:nvSpPr>
          <p:spPr bwMode="auto">
            <a:xfrm>
              <a:off x="1476" y="170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48" name="Oval 16"/>
            <p:cNvSpPr>
              <a:spLocks noChangeArrowheads="1"/>
            </p:cNvSpPr>
            <p:nvPr/>
          </p:nvSpPr>
          <p:spPr bwMode="auto">
            <a:xfrm>
              <a:off x="1060" y="1508"/>
              <a:ext cx="328" cy="312"/>
            </a:xfrm>
            <a:prstGeom prst="ellipse">
              <a:avLst/>
            </a:prstGeom>
            <a:solidFill>
              <a:schemeClr val="folHlink"/>
            </a:solidFill>
            <a:ln w="12700">
              <a:solidFill>
                <a:schemeClr val="tx1"/>
              </a:solidFill>
              <a:round/>
              <a:headEnd/>
              <a:tailEnd/>
            </a:ln>
            <a:effectLst/>
          </p:spPr>
          <p:txBody>
            <a:bodyPr wrap="none" lIns="90488" tIns="44450" rIns="90488" bIns="44450" anchor="ctr"/>
            <a:lstStyle/>
            <a:p>
              <a:pPr algn="ctr"/>
              <a:r>
                <a:rPr lang="en-US" sz="2000" b="1">
                  <a:latin typeface="Arial" pitchFamily="34" charset="0"/>
                </a:rPr>
                <a:t>Na</a:t>
              </a:r>
              <a:r>
                <a:rPr lang="en-US" sz="2000" b="1" baseline="30000">
                  <a:latin typeface="Arial" pitchFamily="34" charset="0"/>
                </a:rPr>
                <a:t>+</a:t>
              </a:r>
            </a:p>
          </p:txBody>
        </p:sp>
        <p:sp>
          <p:nvSpPr>
            <p:cNvPr id="146449" name="Oval 17"/>
            <p:cNvSpPr>
              <a:spLocks noChangeArrowheads="1"/>
            </p:cNvSpPr>
            <p:nvPr/>
          </p:nvSpPr>
          <p:spPr bwMode="auto">
            <a:xfrm>
              <a:off x="724" y="2116"/>
              <a:ext cx="744" cy="760"/>
            </a:xfrm>
            <a:prstGeom prst="ellipse">
              <a:avLst/>
            </a:prstGeom>
            <a:solidFill>
              <a:srgbClr val="00FF00"/>
            </a:solidFill>
            <a:ln w="12700">
              <a:solidFill>
                <a:schemeClr val="tx1"/>
              </a:solidFill>
              <a:round/>
              <a:headEnd/>
              <a:tailEnd/>
            </a:ln>
            <a:effectLst/>
          </p:spPr>
          <p:txBody>
            <a:bodyPr wrap="none" lIns="90488" tIns="44450" rIns="90488" bIns="44450" anchor="ctr"/>
            <a:lstStyle/>
            <a:p>
              <a:pPr algn="ctr"/>
              <a:r>
                <a:rPr lang="en-US" b="1">
                  <a:latin typeface="Arial" pitchFamily="34" charset="0"/>
                </a:rPr>
                <a:t>Cl</a:t>
              </a:r>
              <a:r>
                <a:rPr lang="en-US" sz="3200" b="1" baseline="30000">
                  <a:latin typeface="Arial" pitchFamily="34" charset="0"/>
                </a:rPr>
                <a:t>-</a:t>
              </a:r>
            </a:p>
          </p:txBody>
        </p:sp>
        <p:sp>
          <p:nvSpPr>
            <p:cNvPr id="146450" name="Oval 18"/>
            <p:cNvSpPr>
              <a:spLocks noChangeArrowheads="1"/>
            </p:cNvSpPr>
            <p:nvPr/>
          </p:nvSpPr>
          <p:spPr bwMode="auto">
            <a:xfrm>
              <a:off x="1716" y="2084"/>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51" name="Oval 19"/>
            <p:cNvSpPr>
              <a:spLocks noChangeArrowheads="1"/>
            </p:cNvSpPr>
            <p:nvPr/>
          </p:nvSpPr>
          <p:spPr bwMode="auto">
            <a:xfrm>
              <a:off x="2164" y="250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52" name="Oval 20"/>
            <p:cNvSpPr>
              <a:spLocks noChangeArrowheads="1"/>
            </p:cNvSpPr>
            <p:nvPr/>
          </p:nvSpPr>
          <p:spPr bwMode="auto">
            <a:xfrm>
              <a:off x="2532" y="274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53" name="Oval 21"/>
            <p:cNvSpPr>
              <a:spLocks noChangeArrowheads="1"/>
            </p:cNvSpPr>
            <p:nvPr/>
          </p:nvSpPr>
          <p:spPr bwMode="auto">
            <a:xfrm>
              <a:off x="2644" y="178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54" name="Oval 22"/>
            <p:cNvSpPr>
              <a:spLocks noChangeArrowheads="1"/>
            </p:cNvSpPr>
            <p:nvPr/>
          </p:nvSpPr>
          <p:spPr bwMode="auto">
            <a:xfrm>
              <a:off x="3940" y="2932"/>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55" name="Oval 23"/>
            <p:cNvSpPr>
              <a:spLocks noChangeArrowheads="1"/>
            </p:cNvSpPr>
            <p:nvPr/>
          </p:nvSpPr>
          <p:spPr bwMode="auto">
            <a:xfrm>
              <a:off x="3492" y="1524"/>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56" name="Oval 24"/>
            <p:cNvSpPr>
              <a:spLocks noChangeArrowheads="1"/>
            </p:cNvSpPr>
            <p:nvPr/>
          </p:nvSpPr>
          <p:spPr bwMode="auto">
            <a:xfrm>
              <a:off x="980" y="1316"/>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57" name="Oval 25"/>
            <p:cNvSpPr>
              <a:spLocks noChangeArrowheads="1"/>
            </p:cNvSpPr>
            <p:nvPr/>
          </p:nvSpPr>
          <p:spPr bwMode="auto">
            <a:xfrm>
              <a:off x="3028" y="3652"/>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58" name="Oval 26"/>
            <p:cNvSpPr>
              <a:spLocks noChangeArrowheads="1"/>
            </p:cNvSpPr>
            <p:nvPr/>
          </p:nvSpPr>
          <p:spPr bwMode="auto">
            <a:xfrm>
              <a:off x="2068" y="1876"/>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59" name="Oval 27"/>
            <p:cNvSpPr>
              <a:spLocks noChangeArrowheads="1"/>
            </p:cNvSpPr>
            <p:nvPr/>
          </p:nvSpPr>
          <p:spPr bwMode="auto">
            <a:xfrm>
              <a:off x="1732" y="258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0" name="Oval 28"/>
            <p:cNvSpPr>
              <a:spLocks noChangeArrowheads="1"/>
            </p:cNvSpPr>
            <p:nvPr/>
          </p:nvSpPr>
          <p:spPr bwMode="auto">
            <a:xfrm>
              <a:off x="4004" y="222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1" name="Oval 29"/>
            <p:cNvSpPr>
              <a:spLocks noChangeArrowheads="1"/>
            </p:cNvSpPr>
            <p:nvPr/>
          </p:nvSpPr>
          <p:spPr bwMode="auto">
            <a:xfrm>
              <a:off x="3684" y="234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2" name="Oval 30"/>
            <p:cNvSpPr>
              <a:spLocks noChangeArrowheads="1"/>
            </p:cNvSpPr>
            <p:nvPr/>
          </p:nvSpPr>
          <p:spPr bwMode="auto">
            <a:xfrm>
              <a:off x="3236" y="3332"/>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3" name="Oval 31"/>
            <p:cNvSpPr>
              <a:spLocks noChangeArrowheads="1"/>
            </p:cNvSpPr>
            <p:nvPr/>
          </p:nvSpPr>
          <p:spPr bwMode="auto">
            <a:xfrm>
              <a:off x="4484" y="1652"/>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4" name="Oval 32"/>
            <p:cNvSpPr>
              <a:spLocks noChangeArrowheads="1"/>
            </p:cNvSpPr>
            <p:nvPr/>
          </p:nvSpPr>
          <p:spPr bwMode="auto">
            <a:xfrm>
              <a:off x="708" y="3636"/>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5" name="Oval 33"/>
            <p:cNvSpPr>
              <a:spLocks noChangeArrowheads="1"/>
            </p:cNvSpPr>
            <p:nvPr/>
          </p:nvSpPr>
          <p:spPr bwMode="auto">
            <a:xfrm>
              <a:off x="1556" y="3844"/>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6" name="Oval 34"/>
            <p:cNvSpPr>
              <a:spLocks noChangeArrowheads="1"/>
            </p:cNvSpPr>
            <p:nvPr/>
          </p:nvSpPr>
          <p:spPr bwMode="auto">
            <a:xfrm>
              <a:off x="2788" y="226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7" name="Oval 35"/>
            <p:cNvSpPr>
              <a:spLocks noChangeArrowheads="1"/>
            </p:cNvSpPr>
            <p:nvPr/>
          </p:nvSpPr>
          <p:spPr bwMode="auto">
            <a:xfrm>
              <a:off x="2308" y="2036"/>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8" name="Oval 36"/>
            <p:cNvSpPr>
              <a:spLocks noChangeArrowheads="1"/>
            </p:cNvSpPr>
            <p:nvPr/>
          </p:nvSpPr>
          <p:spPr bwMode="auto">
            <a:xfrm>
              <a:off x="2340" y="3812"/>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69" name="Oval 37"/>
            <p:cNvSpPr>
              <a:spLocks noChangeArrowheads="1"/>
            </p:cNvSpPr>
            <p:nvPr/>
          </p:nvSpPr>
          <p:spPr bwMode="auto">
            <a:xfrm>
              <a:off x="2388" y="1092"/>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70" name="Oval 38"/>
            <p:cNvSpPr>
              <a:spLocks noChangeArrowheads="1"/>
            </p:cNvSpPr>
            <p:nvPr/>
          </p:nvSpPr>
          <p:spPr bwMode="auto">
            <a:xfrm>
              <a:off x="4516" y="3652"/>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71" name="Oval 39"/>
            <p:cNvSpPr>
              <a:spLocks noChangeArrowheads="1"/>
            </p:cNvSpPr>
            <p:nvPr/>
          </p:nvSpPr>
          <p:spPr bwMode="auto">
            <a:xfrm>
              <a:off x="972" y="3700"/>
              <a:ext cx="328" cy="312"/>
            </a:xfrm>
            <a:prstGeom prst="ellipse">
              <a:avLst/>
            </a:prstGeom>
            <a:solidFill>
              <a:schemeClr val="folHlink"/>
            </a:solidFill>
            <a:ln w="12700">
              <a:solidFill>
                <a:schemeClr val="tx1"/>
              </a:solidFill>
              <a:round/>
              <a:headEnd/>
              <a:tailEnd/>
            </a:ln>
            <a:effectLst/>
          </p:spPr>
          <p:txBody>
            <a:bodyPr wrap="none" lIns="90488" tIns="44450" rIns="90488" bIns="44450" anchor="ctr"/>
            <a:lstStyle/>
            <a:p>
              <a:pPr algn="ctr"/>
              <a:r>
                <a:rPr lang="en-US" sz="2000" b="1">
                  <a:latin typeface="Arial" pitchFamily="34" charset="0"/>
                </a:rPr>
                <a:t>Na</a:t>
              </a:r>
              <a:r>
                <a:rPr lang="en-US" sz="2000" b="1" baseline="30000">
                  <a:latin typeface="Arial" pitchFamily="34" charset="0"/>
                </a:rPr>
                <a:t>+</a:t>
              </a:r>
            </a:p>
          </p:txBody>
        </p:sp>
        <p:sp>
          <p:nvSpPr>
            <p:cNvPr id="146472" name="Oval 40"/>
            <p:cNvSpPr>
              <a:spLocks noChangeArrowheads="1"/>
            </p:cNvSpPr>
            <p:nvPr/>
          </p:nvSpPr>
          <p:spPr bwMode="auto">
            <a:xfrm>
              <a:off x="548" y="2948"/>
              <a:ext cx="328" cy="312"/>
            </a:xfrm>
            <a:prstGeom prst="ellipse">
              <a:avLst/>
            </a:prstGeom>
            <a:solidFill>
              <a:schemeClr val="folHlink"/>
            </a:solidFill>
            <a:ln w="12700">
              <a:solidFill>
                <a:schemeClr val="tx1"/>
              </a:solidFill>
              <a:round/>
              <a:headEnd/>
              <a:tailEnd/>
            </a:ln>
            <a:effectLst/>
          </p:spPr>
          <p:txBody>
            <a:bodyPr wrap="none" lIns="90488" tIns="44450" rIns="90488" bIns="44450" anchor="ctr"/>
            <a:lstStyle/>
            <a:p>
              <a:pPr algn="ctr"/>
              <a:r>
                <a:rPr lang="en-US" sz="2000" b="1">
                  <a:latin typeface="Arial" pitchFamily="34" charset="0"/>
                </a:rPr>
                <a:t>Na</a:t>
              </a:r>
              <a:r>
                <a:rPr lang="en-US" sz="2000" b="1" baseline="30000">
                  <a:latin typeface="Arial" pitchFamily="34" charset="0"/>
                </a:rPr>
                <a:t>+</a:t>
              </a:r>
            </a:p>
          </p:txBody>
        </p:sp>
        <p:sp>
          <p:nvSpPr>
            <p:cNvPr id="146473" name="Oval 41"/>
            <p:cNvSpPr>
              <a:spLocks noChangeArrowheads="1"/>
            </p:cNvSpPr>
            <p:nvPr/>
          </p:nvSpPr>
          <p:spPr bwMode="auto">
            <a:xfrm>
              <a:off x="1796" y="2980"/>
              <a:ext cx="744" cy="760"/>
            </a:xfrm>
            <a:prstGeom prst="ellipse">
              <a:avLst/>
            </a:prstGeom>
            <a:solidFill>
              <a:srgbClr val="00FF00"/>
            </a:solidFill>
            <a:ln w="12700">
              <a:solidFill>
                <a:schemeClr val="tx1"/>
              </a:solidFill>
              <a:round/>
              <a:headEnd/>
              <a:tailEnd/>
            </a:ln>
            <a:effectLst/>
          </p:spPr>
          <p:txBody>
            <a:bodyPr wrap="none" lIns="90488" tIns="44450" rIns="90488" bIns="44450" anchor="ctr"/>
            <a:lstStyle/>
            <a:p>
              <a:pPr algn="ctr"/>
              <a:r>
                <a:rPr lang="en-US" b="1">
                  <a:latin typeface="Arial" pitchFamily="34" charset="0"/>
                </a:rPr>
                <a:t>Cl</a:t>
              </a:r>
              <a:r>
                <a:rPr lang="en-US" sz="3200" b="1" baseline="30000">
                  <a:latin typeface="Arial" pitchFamily="34" charset="0"/>
                </a:rPr>
                <a:t>-</a:t>
              </a:r>
            </a:p>
          </p:txBody>
        </p:sp>
        <p:sp>
          <p:nvSpPr>
            <p:cNvPr id="146474" name="Oval 42"/>
            <p:cNvSpPr>
              <a:spLocks noChangeArrowheads="1"/>
            </p:cNvSpPr>
            <p:nvPr/>
          </p:nvSpPr>
          <p:spPr bwMode="auto">
            <a:xfrm>
              <a:off x="1552" y="1000"/>
              <a:ext cx="744" cy="760"/>
            </a:xfrm>
            <a:prstGeom prst="ellipse">
              <a:avLst/>
            </a:prstGeom>
            <a:solidFill>
              <a:srgbClr val="00FF00"/>
            </a:solidFill>
            <a:ln w="12700">
              <a:solidFill>
                <a:schemeClr val="tx1"/>
              </a:solidFill>
              <a:round/>
              <a:headEnd/>
              <a:tailEnd/>
            </a:ln>
            <a:effectLst/>
          </p:spPr>
          <p:txBody>
            <a:bodyPr wrap="none" lIns="90488" tIns="44450" rIns="90488" bIns="44450" anchor="ctr"/>
            <a:lstStyle/>
            <a:p>
              <a:pPr algn="ctr"/>
              <a:r>
                <a:rPr lang="en-US" b="1">
                  <a:latin typeface="Arial" pitchFamily="34" charset="0"/>
                </a:rPr>
                <a:t>Cl</a:t>
              </a:r>
              <a:r>
                <a:rPr lang="en-US" sz="3200" b="1" baseline="30000">
                  <a:latin typeface="Arial" pitchFamily="34" charset="0"/>
                </a:rPr>
                <a:t>-</a:t>
              </a:r>
            </a:p>
          </p:txBody>
        </p:sp>
        <p:sp>
          <p:nvSpPr>
            <p:cNvPr id="146475" name="Oval 43"/>
            <p:cNvSpPr>
              <a:spLocks noChangeArrowheads="1"/>
            </p:cNvSpPr>
            <p:nvPr/>
          </p:nvSpPr>
          <p:spPr bwMode="auto">
            <a:xfrm>
              <a:off x="1972" y="274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76" name="Oval 44"/>
            <p:cNvSpPr>
              <a:spLocks noChangeArrowheads="1"/>
            </p:cNvSpPr>
            <p:nvPr/>
          </p:nvSpPr>
          <p:spPr bwMode="auto">
            <a:xfrm>
              <a:off x="820" y="170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77" name="Oval 45"/>
            <p:cNvSpPr>
              <a:spLocks noChangeArrowheads="1"/>
            </p:cNvSpPr>
            <p:nvPr/>
          </p:nvSpPr>
          <p:spPr bwMode="auto">
            <a:xfrm>
              <a:off x="1252" y="314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78" name="Oval 46"/>
            <p:cNvSpPr>
              <a:spLocks noChangeArrowheads="1"/>
            </p:cNvSpPr>
            <p:nvPr/>
          </p:nvSpPr>
          <p:spPr bwMode="auto">
            <a:xfrm>
              <a:off x="3252" y="186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79" name="Oval 47"/>
            <p:cNvSpPr>
              <a:spLocks noChangeArrowheads="1"/>
            </p:cNvSpPr>
            <p:nvPr/>
          </p:nvSpPr>
          <p:spPr bwMode="auto">
            <a:xfrm>
              <a:off x="4548" y="254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0" name="Oval 48"/>
            <p:cNvSpPr>
              <a:spLocks noChangeArrowheads="1"/>
            </p:cNvSpPr>
            <p:nvPr/>
          </p:nvSpPr>
          <p:spPr bwMode="auto">
            <a:xfrm>
              <a:off x="3236" y="118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1" name="Oval 49"/>
            <p:cNvSpPr>
              <a:spLocks noChangeArrowheads="1"/>
            </p:cNvSpPr>
            <p:nvPr/>
          </p:nvSpPr>
          <p:spPr bwMode="auto">
            <a:xfrm>
              <a:off x="3300" y="278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2" name="Oval 50"/>
            <p:cNvSpPr>
              <a:spLocks noChangeArrowheads="1"/>
            </p:cNvSpPr>
            <p:nvPr/>
          </p:nvSpPr>
          <p:spPr bwMode="auto">
            <a:xfrm>
              <a:off x="4052" y="182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3" name="Oval 51"/>
            <p:cNvSpPr>
              <a:spLocks noChangeArrowheads="1"/>
            </p:cNvSpPr>
            <p:nvPr/>
          </p:nvSpPr>
          <p:spPr bwMode="auto">
            <a:xfrm>
              <a:off x="5172" y="2004"/>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4" name="Oval 52"/>
            <p:cNvSpPr>
              <a:spLocks noChangeArrowheads="1"/>
            </p:cNvSpPr>
            <p:nvPr/>
          </p:nvSpPr>
          <p:spPr bwMode="auto">
            <a:xfrm>
              <a:off x="4820" y="2164"/>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5" name="Oval 53"/>
            <p:cNvSpPr>
              <a:spLocks noChangeArrowheads="1"/>
            </p:cNvSpPr>
            <p:nvPr/>
          </p:nvSpPr>
          <p:spPr bwMode="auto">
            <a:xfrm>
              <a:off x="500" y="2084"/>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6" name="Oval 54"/>
            <p:cNvSpPr>
              <a:spLocks noChangeArrowheads="1"/>
            </p:cNvSpPr>
            <p:nvPr/>
          </p:nvSpPr>
          <p:spPr bwMode="auto">
            <a:xfrm>
              <a:off x="4036" y="3364"/>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7" name="Oval 55"/>
            <p:cNvSpPr>
              <a:spLocks noChangeArrowheads="1"/>
            </p:cNvSpPr>
            <p:nvPr/>
          </p:nvSpPr>
          <p:spPr bwMode="auto">
            <a:xfrm>
              <a:off x="4964" y="2836"/>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8" name="Oval 56"/>
            <p:cNvSpPr>
              <a:spLocks noChangeArrowheads="1"/>
            </p:cNvSpPr>
            <p:nvPr/>
          </p:nvSpPr>
          <p:spPr bwMode="auto">
            <a:xfrm>
              <a:off x="4020" y="3812"/>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89" name="Oval 57"/>
            <p:cNvSpPr>
              <a:spLocks noChangeArrowheads="1"/>
            </p:cNvSpPr>
            <p:nvPr/>
          </p:nvSpPr>
          <p:spPr bwMode="auto">
            <a:xfrm>
              <a:off x="5076" y="378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90" name="Oval 58"/>
            <p:cNvSpPr>
              <a:spLocks noChangeArrowheads="1"/>
            </p:cNvSpPr>
            <p:nvPr/>
          </p:nvSpPr>
          <p:spPr bwMode="auto">
            <a:xfrm>
              <a:off x="516" y="1252"/>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91" name="Oval 59"/>
            <p:cNvSpPr>
              <a:spLocks noChangeArrowheads="1"/>
            </p:cNvSpPr>
            <p:nvPr/>
          </p:nvSpPr>
          <p:spPr bwMode="auto">
            <a:xfrm>
              <a:off x="4020" y="1220"/>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92" name="Oval 60"/>
            <p:cNvSpPr>
              <a:spLocks noChangeArrowheads="1"/>
            </p:cNvSpPr>
            <p:nvPr/>
          </p:nvSpPr>
          <p:spPr bwMode="auto">
            <a:xfrm>
              <a:off x="4164" y="262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93" name="Oval 61"/>
            <p:cNvSpPr>
              <a:spLocks noChangeArrowheads="1"/>
            </p:cNvSpPr>
            <p:nvPr/>
          </p:nvSpPr>
          <p:spPr bwMode="auto">
            <a:xfrm>
              <a:off x="1300" y="342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94" name="Oval 62"/>
            <p:cNvSpPr>
              <a:spLocks noChangeArrowheads="1"/>
            </p:cNvSpPr>
            <p:nvPr/>
          </p:nvSpPr>
          <p:spPr bwMode="auto">
            <a:xfrm>
              <a:off x="4452" y="310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95" name="Oval 63"/>
            <p:cNvSpPr>
              <a:spLocks noChangeArrowheads="1"/>
            </p:cNvSpPr>
            <p:nvPr/>
          </p:nvSpPr>
          <p:spPr bwMode="auto">
            <a:xfrm>
              <a:off x="484" y="3476"/>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96" name="Oval 64"/>
            <p:cNvSpPr>
              <a:spLocks noChangeArrowheads="1"/>
            </p:cNvSpPr>
            <p:nvPr/>
          </p:nvSpPr>
          <p:spPr bwMode="auto">
            <a:xfrm>
              <a:off x="3572" y="374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97" name="Oval 65"/>
            <p:cNvSpPr>
              <a:spLocks noChangeArrowheads="1"/>
            </p:cNvSpPr>
            <p:nvPr/>
          </p:nvSpPr>
          <p:spPr bwMode="auto">
            <a:xfrm>
              <a:off x="4964" y="1476"/>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sp>
          <p:nvSpPr>
            <p:cNvPr id="146498" name="Oval 66"/>
            <p:cNvSpPr>
              <a:spLocks noChangeArrowheads="1"/>
            </p:cNvSpPr>
            <p:nvPr/>
          </p:nvSpPr>
          <p:spPr bwMode="auto">
            <a:xfrm>
              <a:off x="4932" y="3588"/>
              <a:ext cx="152" cy="40"/>
            </a:xfrm>
            <a:prstGeom prst="ellipse">
              <a:avLst/>
            </a:prstGeom>
            <a:solidFill>
              <a:schemeClr val="tx1"/>
            </a:solidFill>
            <a:ln w="12700">
              <a:solidFill>
                <a:schemeClr val="tx1"/>
              </a:solidFill>
              <a:round/>
              <a:headEnd/>
              <a:tailEnd/>
            </a:ln>
            <a:effectLst/>
          </p:spPr>
          <p:txBody>
            <a:bodyPr wrap="none" anchor="ctr"/>
            <a:lstStyle/>
            <a:p>
              <a:endParaRPr lang="ar-IQ"/>
            </a:p>
          </p:txBody>
        </p:sp>
      </p:grpSp>
      <p:sp>
        <p:nvSpPr>
          <p:cNvPr id="146499" name="Rectangle 67"/>
          <p:cNvSpPr>
            <a:spLocks noChangeArrowheads="1"/>
          </p:cNvSpPr>
          <p:nvPr/>
        </p:nvSpPr>
        <p:spPr bwMode="auto">
          <a:xfrm>
            <a:off x="2209800" y="838200"/>
            <a:ext cx="4713288" cy="519113"/>
          </a:xfrm>
          <a:prstGeom prst="rect">
            <a:avLst/>
          </a:prstGeom>
          <a:noFill/>
          <a:ln w="12700">
            <a:noFill/>
            <a:miter lim="800000"/>
            <a:headEnd/>
            <a:tailEnd/>
          </a:ln>
          <a:effectLst/>
        </p:spPr>
        <p:txBody>
          <a:bodyPr wrap="none">
            <a:spAutoFit/>
          </a:bodyPr>
          <a:lstStyle/>
          <a:p>
            <a:r>
              <a:rPr lang="en-US" sz="2800" b="1" dirty="0" err="1">
                <a:effectLst>
                  <a:outerShdw blurRad="38100" dist="38100" dir="2700000" algn="tl">
                    <a:srgbClr val="FFFFFF"/>
                  </a:outerShdw>
                </a:effectLst>
                <a:latin typeface="Arial" pitchFamily="34" charset="0"/>
              </a:rPr>
              <a:t>Semipermeable</a:t>
            </a:r>
            <a:r>
              <a:rPr lang="en-US" sz="2800" b="1" dirty="0">
                <a:effectLst>
                  <a:outerShdw blurRad="38100" dist="38100" dir="2700000" algn="tl">
                    <a:srgbClr val="FFFFFF"/>
                  </a:outerShdw>
                </a:effectLst>
                <a:latin typeface="Arial" pitchFamily="34" charset="0"/>
              </a:rPr>
              <a:t> membrane</a:t>
            </a:r>
          </a:p>
        </p:txBody>
      </p:sp>
      <p:sp>
        <p:nvSpPr>
          <p:cNvPr id="146501" name="Rectangle 69"/>
          <p:cNvSpPr>
            <a:spLocks noChangeArrowheads="1"/>
          </p:cNvSpPr>
          <p:nvPr/>
        </p:nvSpPr>
        <p:spPr bwMode="auto">
          <a:xfrm>
            <a:off x="685800" y="1371600"/>
            <a:ext cx="3132138" cy="519113"/>
          </a:xfrm>
          <a:prstGeom prst="rect">
            <a:avLst/>
          </a:prstGeom>
          <a:noFill/>
          <a:ln w="12700">
            <a:noFill/>
            <a:miter lim="800000"/>
            <a:headEnd/>
            <a:tailEnd/>
          </a:ln>
          <a:effectLst/>
        </p:spPr>
        <p:txBody>
          <a:bodyPr wrap="none">
            <a:spAutoFit/>
          </a:bodyPr>
          <a:lstStyle/>
          <a:p>
            <a:r>
              <a:rPr lang="en-US" sz="2800" b="1">
                <a:solidFill>
                  <a:schemeClr val="accent1"/>
                </a:solidFill>
                <a:effectLst>
                  <a:outerShdw blurRad="38100" dist="38100" dir="2700000" algn="tl">
                    <a:srgbClr val="000000"/>
                  </a:outerShdw>
                </a:effectLst>
                <a:latin typeface="Arial" pitchFamily="34" charset="0"/>
              </a:rPr>
              <a:t>Concentrated Sln</a:t>
            </a:r>
          </a:p>
        </p:txBody>
      </p:sp>
      <p:sp>
        <p:nvSpPr>
          <p:cNvPr id="146502" name="Rectangle 70"/>
          <p:cNvSpPr>
            <a:spLocks noChangeArrowheads="1"/>
          </p:cNvSpPr>
          <p:nvPr/>
        </p:nvSpPr>
        <p:spPr bwMode="auto">
          <a:xfrm>
            <a:off x="5943600" y="1371600"/>
            <a:ext cx="1824038" cy="519113"/>
          </a:xfrm>
          <a:prstGeom prst="rect">
            <a:avLst/>
          </a:prstGeom>
          <a:noFill/>
          <a:ln w="12700">
            <a:noFill/>
            <a:miter lim="800000"/>
            <a:headEnd/>
            <a:tailEnd/>
          </a:ln>
          <a:effectLst/>
        </p:spPr>
        <p:txBody>
          <a:bodyPr wrap="none">
            <a:spAutoFit/>
          </a:bodyPr>
          <a:lstStyle/>
          <a:p>
            <a:r>
              <a:rPr lang="en-US" sz="2800" b="1">
                <a:solidFill>
                  <a:schemeClr val="accent1"/>
                </a:solidFill>
                <a:effectLst>
                  <a:outerShdw blurRad="38100" dist="38100" dir="2700000" algn="tl">
                    <a:srgbClr val="000000"/>
                  </a:outerShdw>
                </a:effectLst>
                <a:latin typeface="Arial" pitchFamily="34" charset="0"/>
              </a:rPr>
              <a:t>Dilute Sln</a:t>
            </a:r>
          </a:p>
        </p:txBody>
      </p:sp>
      <p:sp>
        <p:nvSpPr>
          <p:cNvPr id="146503" name="Line 71"/>
          <p:cNvSpPr>
            <a:spLocks noChangeShapeType="1"/>
          </p:cNvSpPr>
          <p:nvPr/>
        </p:nvSpPr>
        <p:spPr bwMode="auto">
          <a:xfrm flipH="1">
            <a:off x="4572000" y="1295400"/>
            <a:ext cx="838200" cy="1066800"/>
          </a:xfrm>
          <a:prstGeom prst="line">
            <a:avLst/>
          </a:prstGeom>
          <a:noFill/>
          <a:ln w="57150">
            <a:solidFill>
              <a:schemeClr val="tx1"/>
            </a:solidFill>
            <a:round/>
            <a:headEnd/>
            <a:tailEnd type="triangle" w="med" len="med"/>
          </a:ln>
          <a:effectLst/>
        </p:spPr>
        <p:txBody>
          <a:bodyPr/>
          <a:lstStyle/>
          <a:p>
            <a:endParaRPr lang="ar-IQ"/>
          </a:p>
        </p:txBody>
      </p:sp>
      <p:sp>
        <p:nvSpPr>
          <p:cNvPr id="146505" name="AutoShape 73"/>
          <p:cNvSpPr>
            <a:spLocks noChangeArrowheads="1"/>
          </p:cNvSpPr>
          <p:nvPr/>
        </p:nvSpPr>
        <p:spPr bwMode="auto">
          <a:xfrm>
            <a:off x="2743200" y="3048000"/>
            <a:ext cx="5867400" cy="838200"/>
          </a:xfrm>
          <a:prstGeom prst="leftArrow">
            <a:avLst>
              <a:gd name="adj1" fmla="val 50000"/>
              <a:gd name="adj2" fmla="val 175000"/>
            </a:avLst>
          </a:prstGeom>
          <a:solidFill>
            <a:schemeClr val="folHlink"/>
          </a:solidFill>
          <a:ln w="12700">
            <a:solidFill>
              <a:schemeClr val="tx1"/>
            </a:solidFill>
            <a:miter lim="800000"/>
            <a:headEnd/>
            <a:tailEnd/>
          </a:ln>
          <a:effectLst/>
        </p:spPr>
        <p:txBody>
          <a:bodyPr wrap="none" anchor="ctr"/>
          <a:lstStyle/>
          <a:p>
            <a:pPr algn="ctr"/>
            <a:r>
              <a:rPr lang="en-US" sz="2800" b="1" dirty="0">
                <a:solidFill>
                  <a:schemeClr val="accent1"/>
                </a:solidFill>
                <a:effectLst>
                  <a:outerShdw blurRad="38100" dist="38100" dir="2700000" algn="tl">
                    <a:srgbClr val="000000"/>
                  </a:outerShdw>
                </a:effectLst>
                <a:latin typeface="Arial" pitchFamily="34" charset="0"/>
              </a:rPr>
              <a:t>Solvent </a:t>
            </a:r>
            <a:r>
              <a:rPr lang="en-US" sz="2800" b="1" dirty="0" smtClean="0">
                <a:solidFill>
                  <a:schemeClr val="accent1"/>
                </a:solidFill>
                <a:effectLst>
                  <a:outerShdw blurRad="38100" dist="38100" dir="2700000" algn="tl">
                    <a:srgbClr val="000000"/>
                  </a:outerShdw>
                </a:effectLst>
                <a:latin typeface="Arial" pitchFamily="34" charset="0"/>
              </a:rPr>
              <a:t>move</a:t>
            </a:r>
            <a:endParaRPr lang="en-US" sz="2800" b="1" dirty="0">
              <a:solidFill>
                <a:schemeClr val="accent1"/>
              </a:solidFill>
              <a:effectLst>
                <a:outerShdw blurRad="38100" dist="38100" dir="2700000" algn="tl">
                  <a:srgbClr val="000000"/>
                </a:outerShdw>
              </a:effectLst>
              <a:latin typeface="Arial" pitchFamily="34" charset="0"/>
            </a:endParaRPr>
          </a:p>
        </p:txBody>
      </p:sp>
      <p:sp>
        <p:nvSpPr>
          <p:cNvPr id="146506" name="Rectangle 74"/>
          <p:cNvSpPr>
            <a:spLocks noChangeArrowheads="1"/>
          </p:cNvSpPr>
          <p:nvPr/>
        </p:nvSpPr>
        <p:spPr bwMode="auto">
          <a:xfrm>
            <a:off x="838200" y="5410200"/>
            <a:ext cx="7620000" cy="519113"/>
          </a:xfrm>
          <a:prstGeom prst="rect">
            <a:avLst/>
          </a:prstGeom>
          <a:noFill/>
          <a:ln w="12700">
            <a:noFill/>
            <a:miter lim="800000"/>
            <a:headEnd/>
            <a:tailEnd/>
          </a:ln>
          <a:effectLst/>
        </p:spPr>
        <p:txBody>
          <a:bodyPr>
            <a:spAutoFit/>
          </a:bodyPr>
          <a:lstStyle/>
          <a:p>
            <a:pPr>
              <a:spcBef>
                <a:spcPct val="50000"/>
              </a:spcBef>
            </a:pPr>
            <a:r>
              <a:rPr lang="en-US" sz="2800" b="1">
                <a:effectLst>
                  <a:outerShdw blurRad="38100" dist="38100" dir="2700000" algn="tl">
                    <a:srgbClr val="FFFFFF"/>
                  </a:outerShdw>
                </a:effectLst>
                <a:latin typeface="Arial" pitchFamily="34" charset="0"/>
              </a:rPr>
              <a:t>Solvent Tries to dilute the Concentrated sln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501"/>
                                        </p:tgtEl>
                                        <p:attrNameLst>
                                          <p:attrName>style.visibility</p:attrName>
                                        </p:attrNameLst>
                                      </p:cBhvr>
                                      <p:to>
                                        <p:strVal val="visible"/>
                                      </p:to>
                                    </p:set>
                                    <p:animEffect transition="in" filter="wipe(left)">
                                      <p:cBhvr>
                                        <p:cTn id="7" dur="500"/>
                                        <p:tgtEl>
                                          <p:spTgt spid="14650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6502"/>
                                        </p:tgtEl>
                                        <p:attrNameLst>
                                          <p:attrName>style.visibility</p:attrName>
                                        </p:attrNameLst>
                                      </p:cBhvr>
                                      <p:to>
                                        <p:strVal val="visible"/>
                                      </p:to>
                                    </p:set>
                                    <p:animEffect transition="in" filter="wipe(left)">
                                      <p:cBhvr>
                                        <p:cTn id="12" dur="500"/>
                                        <p:tgtEl>
                                          <p:spTgt spid="14650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6499"/>
                                        </p:tgtEl>
                                        <p:attrNameLst>
                                          <p:attrName>style.visibility</p:attrName>
                                        </p:attrNameLst>
                                      </p:cBhvr>
                                      <p:to>
                                        <p:strVal val="visible"/>
                                      </p:to>
                                    </p:set>
                                    <p:animEffect transition="in" filter="wipe(left)">
                                      <p:cBhvr>
                                        <p:cTn id="17" dur="500"/>
                                        <p:tgtEl>
                                          <p:spTgt spid="146499"/>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146503"/>
                                        </p:tgtEl>
                                        <p:attrNameLst>
                                          <p:attrName>style.visibility</p:attrName>
                                        </p:attrNameLst>
                                      </p:cBhvr>
                                      <p:to>
                                        <p:strVal val="visible"/>
                                      </p:to>
                                    </p:set>
                                    <p:animEffect transition="in" filter="wipe(up)">
                                      <p:cBhvr>
                                        <p:cTn id="21" dur="500"/>
                                        <p:tgtEl>
                                          <p:spTgt spid="14650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146505"/>
                                        </p:tgtEl>
                                        <p:attrNameLst>
                                          <p:attrName>style.visibility</p:attrName>
                                        </p:attrNameLst>
                                      </p:cBhvr>
                                      <p:to>
                                        <p:strVal val="visible"/>
                                      </p:to>
                                    </p:set>
                                    <p:anim calcmode="lin" valueType="num">
                                      <p:cBhvr additive="base">
                                        <p:cTn id="26" dur="500" fill="hold"/>
                                        <p:tgtEl>
                                          <p:spTgt spid="146505"/>
                                        </p:tgtEl>
                                        <p:attrNameLst>
                                          <p:attrName>ppt_x</p:attrName>
                                        </p:attrNameLst>
                                      </p:cBhvr>
                                      <p:tavLst>
                                        <p:tav tm="0">
                                          <p:val>
                                            <p:strVal val="1+#ppt_w/2"/>
                                          </p:val>
                                        </p:tav>
                                        <p:tav tm="100000">
                                          <p:val>
                                            <p:strVal val="#ppt_x"/>
                                          </p:val>
                                        </p:tav>
                                      </p:tavLst>
                                    </p:anim>
                                    <p:anim calcmode="lin" valueType="num">
                                      <p:cBhvr additive="base">
                                        <p:cTn id="27" dur="500" fill="hold"/>
                                        <p:tgtEl>
                                          <p:spTgt spid="146505"/>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6506"/>
                                        </p:tgtEl>
                                        <p:attrNameLst>
                                          <p:attrName>style.visibility</p:attrName>
                                        </p:attrNameLst>
                                      </p:cBhvr>
                                      <p:to>
                                        <p:strVal val="visible"/>
                                      </p:to>
                                    </p:set>
                                    <p:animEffect transition="in" filter="wipe(left)">
                                      <p:cBhvr>
                                        <p:cTn id="32" dur="500"/>
                                        <p:tgtEl>
                                          <p:spTgt spid="146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99" grpId="0" autoUpdateAnimBg="0"/>
      <p:bldP spid="146501" grpId="0" autoUpdateAnimBg="0"/>
      <p:bldP spid="146502" grpId="0" autoUpdateAnimBg="0"/>
      <p:bldP spid="146503" grpId="0" animBg="1"/>
      <p:bldP spid="146505" grpId="0" animBg="1" autoUpdateAnimBg="0"/>
      <p:bldP spid="14650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Osmotic pressure</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l">
              <a:buClr>
                <a:schemeClr val="tx2"/>
              </a:buClr>
              <a:buFont typeface="Wingdings" pitchFamily="2" charset="2"/>
              <a:buNone/>
            </a:pPr>
            <a:endParaRPr lang="en-US" dirty="0" smtClean="0"/>
          </a:p>
          <a:p>
            <a:pPr algn="l">
              <a:buClr>
                <a:schemeClr val="tx2"/>
              </a:buClr>
              <a:buNone/>
            </a:pPr>
            <a:r>
              <a:rPr lang="en-US" sz="2800" dirty="0" smtClean="0">
                <a:latin typeface="Arial" pitchFamily="34" charset="0"/>
                <a:cs typeface="Arial" pitchFamily="34" charset="0"/>
              </a:rPr>
              <a:t>The amount of pressure required to just stop the osmosis.</a:t>
            </a:r>
          </a:p>
          <a:p>
            <a:pPr algn="l">
              <a:buClr>
                <a:schemeClr val="bg2"/>
              </a:buClr>
              <a:buFontTx/>
              <a:buChar char="•"/>
            </a:pPr>
            <a:r>
              <a:rPr lang="en-US" dirty="0" smtClean="0"/>
              <a:t>Equal to the pressure that would prevent the flow of additional water into the more concentrated solution.</a:t>
            </a:r>
          </a:p>
          <a:p>
            <a:pPr algn="l">
              <a:buClr>
                <a:schemeClr val="bg2"/>
              </a:buClr>
              <a:buFontTx/>
              <a:buChar char="•"/>
            </a:pPr>
            <a:r>
              <a:rPr lang="en-US" dirty="0" smtClean="0"/>
              <a:t>greater as the number of dissolved particles in the solution increases.</a:t>
            </a:r>
          </a:p>
          <a:p>
            <a:endParaRPr lang="en-US" dirty="0" smtClean="0"/>
          </a:p>
          <a:p>
            <a:pPr algn="l">
              <a:buClr>
                <a:schemeClr val="bg2"/>
              </a:buClr>
              <a:buSzTx/>
              <a:buFontTx/>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algn="l">
              <a:spcAft>
                <a:spcPct val="20000"/>
              </a:spcAft>
              <a:buFont typeface="Wingdings" pitchFamily="2" charset="2"/>
              <a:buNone/>
            </a:pPr>
            <a:r>
              <a:rPr lang="en-US" dirty="0" smtClean="0"/>
              <a:t>A </a:t>
            </a:r>
            <a:r>
              <a:rPr lang="en-US" dirty="0" err="1" smtClean="0"/>
              <a:t>semipermeable</a:t>
            </a:r>
            <a:r>
              <a:rPr lang="en-US" dirty="0" smtClean="0"/>
              <a:t> membrane separates a 10% sucrose solution </a:t>
            </a:r>
            <a:r>
              <a:rPr lang="en-US" b="1" dirty="0" smtClean="0">
                <a:solidFill>
                  <a:srgbClr val="FF0000"/>
                </a:solidFill>
              </a:rPr>
              <a:t>A</a:t>
            </a:r>
            <a:r>
              <a:rPr lang="en-US" dirty="0" smtClean="0"/>
              <a:t> from a 5% sucrose solution </a:t>
            </a:r>
            <a:r>
              <a:rPr lang="en-US" b="1" dirty="0" smtClean="0">
                <a:solidFill>
                  <a:srgbClr val="FF0000"/>
                </a:solidFill>
              </a:rPr>
              <a:t>B</a:t>
            </a:r>
            <a:r>
              <a:rPr lang="en-US" dirty="0" smtClean="0">
                <a:solidFill>
                  <a:srgbClr val="FF0000"/>
                </a:solidFill>
              </a:rPr>
              <a:t>.</a:t>
            </a:r>
            <a:r>
              <a:rPr lang="en-US" dirty="0" smtClean="0"/>
              <a:t>  If sucrose is a colloid, fill in the blanks in the statements below.</a:t>
            </a:r>
          </a:p>
          <a:p>
            <a:pPr>
              <a:spcAft>
                <a:spcPct val="20000"/>
              </a:spcAft>
              <a:buFont typeface="Wingdings" pitchFamily="2" charset="2"/>
              <a:buNone/>
            </a:pPr>
            <a:r>
              <a:rPr lang="en-US" dirty="0" smtClean="0"/>
              <a:t>	</a:t>
            </a:r>
          </a:p>
          <a:p>
            <a:pPr algn="l">
              <a:spcAft>
                <a:spcPct val="10000"/>
              </a:spcAft>
              <a:buFont typeface="Wingdings" pitchFamily="2" charset="2"/>
              <a:buNone/>
            </a:pPr>
            <a:r>
              <a:rPr lang="en-US" dirty="0" smtClean="0"/>
              <a:t>	1.   Solution _</a:t>
            </a:r>
            <a:r>
              <a:rPr lang="en-US" dirty="0" smtClean="0">
                <a:solidFill>
                  <a:srgbClr val="FF0000"/>
                </a:solidFill>
              </a:rPr>
              <a:t>A_</a:t>
            </a:r>
            <a:r>
              <a:rPr lang="en-US" dirty="0" smtClean="0"/>
              <a:t>__ has the greater osmotic pressure.</a:t>
            </a:r>
          </a:p>
          <a:p>
            <a:pPr>
              <a:spcAft>
                <a:spcPct val="10000"/>
              </a:spcAft>
              <a:buFont typeface="Wingdings" pitchFamily="2" charset="2"/>
              <a:buNone/>
            </a:pPr>
            <a:r>
              <a:rPr lang="en-US" dirty="0" smtClean="0"/>
              <a:t>	2.   Water initially flows from _</a:t>
            </a:r>
            <a:r>
              <a:rPr lang="en-US" dirty="0" smtClean="0">
                <a:solidFill>
                  <a:srgbClr val="FF0000"/>
                </a:solidFill>
              </a:rPr>
              <a:t>B</a:t>
            </a:r>
            <a:r>
              <a:rPr lang="en-US" dirty="0" smtClean="0"/>
              <a:t>__  into __</a:t>
            </a:r>
            <a:r>
              <a:rPr lang="en-US" dirty="0" smtClean="0">
                <a:solidFill>
                  <a:srgbClr val="FF0000"/>
                </a:solidFill>
              </a:rPr>
              <a:t>A</a:t>
            </a:r>
            <a:r>
              <a:rPr lang="en-US" dirty="0" smtClean="0"/>
              <a:t>_.</a:t>
            </a:r>
          </a:p>
          <a:p>
            <a:pPr>
              <a:spcAft>
                <a:spcPct val="10000"/>
              </a:spcAft>
              <a:buFont typeface="Wingdings" pitchFamily="2" charset="2"/>
              <a:buNone/>
            </a:pPr>
            <a:r>
              <a:rPr lang="en-US" dirty="0" smtClean="0"/>
              <a:t>	3.   The level of solution </a:t>
            </a:r>
            <a:r>
              <a:rPr lang="en-US" dirty="0" smtClean="0">
                <a:solidFill>
                  <a:srgbClr val="FF0000"/>
                </a:solidFill>
              </a:rPr>
              <a:t>_</a:t>
            </a:r>
            <a:r>
              <a:rPr lang="en-US" dirty="0" err="1" smtClean="0">
                <a:solidFill>
                  <a:srgbClr val="FF0000"/>
                </a:solidFill>
              </a:rPr>
              <a:t>B_</a:t>
            </a:r>
            <a:r>
              <a:rPr lang="en-US" dirty="0" err="1" smtClean="0"/>
              <a:t>__</a:t>
            </a:r>
            <a:r>
              <a:rPr lang="en-US" dirty="0" err="1" smtClean="0"/>
              <a:t>will</a:t>
            </a:r>
            <a:r>
              <a:rPr lang="en-US" dirty="0" smtClean="0"/>
              <a:t> be lower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Osmotic pressure of the blood</a:t>
            </a:r>
            <a:endParaRPr lang="ar-IQ" dirty="0"/>
          </a:p>
        </p:txBody>
      </p:sp>
      <p:sp>
        <p:nvSpPr>
          <p:cNvPr id="3" name="عنصر نائب للمحتوى 2"/>
          <p:cNvSpPr>
            <a:spLocks noGrp="1"/>
          </p:cNvSpPr>
          <p:nvPr>
            <p:ph idx="1"/>
          </p:nvPr>
        </p:nvSpPr>
        <p:spPr/>
        <p:txBody>
          <a:bodyPr>
            <a:normAutofit/>
          </a:bodyPr>
          <a:lstStyle/>
          <a:p>
            <a:pPr algn="l">
              <a:spcAft>
                <a:spcPct val="10000"/>
              </a:spcAft>
              <a:buClr>
                <a:schemeClr val="tx2"/>
              </a:buClr>
              <a:buFont typeface="Wingdings" pitchFamily="2" charset="2"/>
              <a:buNone/>
            </a:pPr>
            <a:endParaRPr lang="en-US" dirty="0" smtClean="0"/>
          </a:p>
          <a:p>
            <a:pPr algn="l">
              <a:buNone/>
            </a:pPr>
            <a:r>
              <a:rPr lang="en-US" b="1" dirty="0" smtClean="0"/>
              <a:t>Blood Osmotic Pressure:</a:t>
            </a:r>
          </a:p>
          <a:p>
            <a:pPr algn="l">
              <a:buNone/>
            </a:pPr>
            <a:r>
              <a:rPr lang="en-US" dirty="0" smtClean="0"/>
              <a:t> Is the osmotic force (water concentration gradient) which is the result of differences in water concentration between plasma and interstitial fluid.</a:t>
            </a:r>
          </a:p>
          <a:p>
            <a:pPr algn="l">
              <a:spcAft>
                <a:spcPct val="10000"/>
              </a:spcAft>
              <a:buClr>
                <a:schemeClr val="tx2"/>
              </a:buCl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Isotonic solution</a:t>
            </a:r>
            <a:endParaRPr lang="ar-IQ"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lgn="l">
              <a:buClr>
                <a:schemeClr val="bg2"/>
              </a:buClr>
              <a:buFontTx/>
              <a:buChar char="•"/>
            </a:pPr>
            <a:r>
              <a:rPr lang="en-US" dirty="0" smtClean="0"/>
              <a:t>Isotonic solution : A solution that has the same salt concentration as cells and blood. Isotonic solutions are commonly used as intravenously infused fluids in hospitalized patients                                     </a:t>
            </a:r>
            <a:r>
              <a:rPr lang="ar-IQ" dirty="0" smtClean="0"/>
              <a:t>               </a:t>
            </a:r>
            <a:endParaRPr lang="en-US" dirty="0" smtClean="0"/>
          </a:p>
          <a:p>
            <a:pPr algn="l">
              <a:buClr>
                <a:schemeClr val="bg2"/>
              </a:buClr>
              <a:buFontTx/>
              <a:buChar char="•"/>
            </a:pPr>
            <a:r>
              <a:rPr lang="en-US" dirty="0" smtClean="0"/>
              <a:t>is known as a “physiological solution”.</a:t>
            </a:r>
          </a:p>
          <a:p>
            <a:pPr algn="l">
              <a:buClr>
                <a:schemeClr val="bg2"/>
              </a:buClr>
              <a:buFontTx/>
              <a:buChar char="•"/>
            </a:pPr>
            <a:r>
              <a:rPr lang="en-US" dirty="0" smtClean="0"/>
              <a:t>5.0% glucose or 0.90% </a:t>
            </a:r>
            <a:r>
              <a:rPr lang="en-US" dirty="0" err="1" smtClean="0"/>
              <a:t>NaCl</a:t>
            </a:r>
            <a:r>
              <a:rPr lang="en-US" dirty="0" smtClean="0"/>
              <a:t> is used medically because each has a solute concentration equal to the osmotic pressure of red blood cells.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spcBef>
                <a:spcPct val="15000"/>
              </a:spcBef>
              <a:spcAft>
                <a:spcPct val="5000"/>
              </a:spcAft>
            </a:pPr>
            <a:r>
              <a:rPr lang="en-US" dirty="0" smtClean="0">
                <a:solidFill>
                  <a:srgbClr val="FF0000"/>
                </a:solidFill>
              </a:rPr>
              <a:t>Hypotonic solution</a:t>
            </a:r>
          </a:p>
        </p:txBody>
      </p:sp>
      <p:sp>
        <p:nvSpPr>
          <p:cNvPr id="3" name="عنصر نائب للمحتوى 2"/>
          <p:cNvSpPr>
            <a:spLocks noGrp="1"/>
          </p:cNvSpPr>
          <p:nvPr>
            <p:ph idx="1"/>
          </p:nvPr>
        </p:nvSpPr>
        <p:spPr/>
        <p:txBody>
          <a:bodyPr/>
          <a:lstStyle/>
          <a:p>
            <a:pPr algn="l">
              <a:spcBef>
                <a:spcPct val="15000"/>
              </a:spcBef>
              <a:spcAft>
                <a:spcPct val="5000"/>
              </a:spcAft>
              <a:buClr>
                <a:schemeClr val="bg2"/>
              </a:buClr>
              <a:buFontTx/>
              <a:buChar char="•"/>
            </a:pPr>
            <a:r>
              <a:rPr lang="en-US" dirty="0" smtClean="0"/>
              <a:t>Has a lower osmotic pressure than red blood cells.</a:t>
            </a:r>
          </a:p>
          <a:p>
            <a:pPr algn="l">
              <a:buClr>
                <a:schemeClr val="bg2"/>
              </a:buClr>
              <a:buFontTx/>
              <a:buChar char="•"/>
            </a:pPr>
            <a:r>
              <a:rPr lang="en-US" dirty="0" smtClean="0"/>
              <a:t>Has a lower concentration than physiological solutions. </a:t>
            </a:r>
          </a:p>
          <a:p>
            <a:pPr algn="l">
              <a:spcBef>
                <a:spcPct val="15000"/>
              </a:spcBef>
              <a:spcAft>
                <a:spcPct val="5000"/>
              </a:spcAft>
              <a:buClr>
                <a:schemeClr val="bg2"/>
              </a:buClr>
              <a:buFontTx/>
              <a:buChar char="•"/>
            </a:pPr>
            <a:r>
              <a:rPr lang="en-US" dirty="0" smtClean="0"/>
              <a:t>causes water to flow into red blood cells.</a:t>
            </a:r>
          </a:p>
          <a:p>
            <a:pPr algn="l">
              <a:spcBef>
                <a:spcPct val="15000"/>
              </a:spcBef>
              <a:spcAft>
                <a:spcPct val="5000"/>
              </a:spcAft>
              <a:buClr>
                <a:schemeClr val="bg2"/>
              </a:buClr>
              <a:buFontTx/>
              <a:buChar char="•"/>
            </a:pPr>
            <a:r>
              <a:rPr lang="en-US" dirty="0" smtClean="0"/>
              <a:t>causes </a:t>
            </a:r>
            <a:r>
              <a:rPr lang="en-US" dirty="0" err="1" smtClean="0"/>
              <a:t>hemolysis</a:t>
            </a:r>
            <a:r>
              <a:rPr lang="en-US" dirty="0" smtClean="0"/>
              <a:t>: RBCs swell and may burst.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Hypertonic solution</a:t>
            </a:r>
            <a:endParaRPr lang="ar-IQ" dirty="0">
              <a:solidFill>
                <a:srgbClr val="FF0000"/>
              </a:solidFill>
            </a:endParaRPr>
          </a:p>
        </p:txBody>
      </p:sp>
      <p:sp>
        <p:nvSpPr>
          <p:cNvPr id="3" name="عنصر نائب للمحتوى 2"/>
          <p:cNvSpPr>
            <a:spLocks noGrp="1"/>
          </p:cNvSpPr>
          <p:nvPr>
            <p:ph idx="1"/>
          </p:nvPr>
        </p:nvSpPr>
        <p:spPr>
          <a:xfrm>
            <a:off x="457200" y="1700808"/>
            <a:ext cx="8229600" cy="4425355"/>
          </a:xfrm>
        </p:spPr>
        <p:txBody>
          <a:bodyPr/>
          <a:lstStyle/>
          <a:p>
            <a:pPr algn="l">
              <a:buClr>
                <a:schemeClr val="bg2"/>
              </a:buClr>
              <a:buFontTx/>
              <a:buChar char="•"/>
            </a:pPr>
            <a:r>
              <a:rPr lang="en-US" dirty="0" smtClean="0"/>
              <a:t>Has a higher osmotic pressure than RBCs.</a:t>
            </a:r>
          </a:p>
          <a:p>
            <a:pPr algn="l">
              <a:buClr>
                <a:schemeClr val="bg2"/>
              </a:buClr>
              <a:buFontTx/>
              <a:buChar char="•"/>
            </a:pPr>
            <a:r>
              <a:rPr lang="en-US" dirty="0" smtClean="0"/>
              <a:t>Has a higher concentration than physiological solutions.  </a:t>
            </a:r>
          </a:p>
          <a:p>
            <a:pPr algn="l">
              <a:buClr>
                <a:schemeClr val="bg2"/>
              </a:buClr>
              <a:buFontTx/>
              <a:buChar char="•"/>
            </a:pPr>
            <a:r>
              <a:rPr lang="en-US" dirty="0" smtClean="0"/>
              <a:t>causes water to flow out of  RBCs.</a:t>
            </a:r>
          </a:p>
          <a:p>
            <a:pPr algn="l">
              <a:buClr>
                <a:schemeClr val="bg2"/>
              </a:buClr>
              <a:buFontTx/>
              <a:buChar char="•"/>
            </a:pPr>
            <a:r>
              <a:rPr lang="en-US" dirty="0" smtClean="0"/>
              <a:t>cause </a:t>
            </a:r>
            <a:r>
              <a:rPr lang="en-US" dirty="0" err="1" smtClean="0"/>
              <a:t>crenation</a:t>
            </a:r>
            <a:r>
              <a:rPr lang="en-US" dirty="0" smtClean="0"/>
              <a:t>: RBCs shrinks in size.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Rectangle 4"/>
          <p:cNvSpPr>
            <a:spLocks noChangeArrowheads="1"/>
          </p:cNvSpPr>
          <p:nvPr/>
        </p:nvSpPr>
        <p:spPr bwMode="auto">
          <a:xfrm>
            <a:off x="1600200" y="203200"/>
            <a:ext cx="7112000" cy="863600"/>
          </a:xfrm>
          <a:prstGeom prst="rect">
            <a:avLst/>
          </a:prstGeom>
          <a:noFill/>
          <a:ln w="12700">
            <a:noFill/>
            <a:miter lim="800000"/>
            <a:headEnd/>
            <a:tailEnd/>
          </a:ln>
          <a:effectLst/>
        </p:spPr>
        <p:txBody>
          <a:bodyPr lIns="90488" tIns="44450" rIns="90488" bIns="44450" anchor="ctr"/>
          <a:lstStyle/>
          <a:p>
            <a:pPr algn="r">
              <a:lnSpc>
                <a:spcPct val="90000"/>
              </a:lnSpc>
              <a:defRPr/>
            </a:pPr>
            <a:r>
              <a:rPr lang="en-US" sz="3600" b="1">
                <a:solidFill>
                  <a:schemeClr val="accent1"/>
                </a:solidFill>
                <a:effectLst>
                  <a:outerShdw blurRad="38100" dist="38100" dir="2700000" algn="tl">
                    <a:srgbClr val="000000"/>
                  </a:outerShdw>
                </a:effectLst>
                <a:latin typeface="Arial" pitchFamily="34" charset="0"/>
              </a:rPr>
              <a:t>Solution Types</a:t>
            </a:r>
          </a:p>
        </p:txBody>
      </p:sp>
      <p:sp>
        <p:nvSpPr>
          <p:cNvPr id="232456" name="Rectangle 8"/>
          <p:cNvSpPr>
            <a:spLocks noChangeArrowheads="1"/>
          </p:cNvSpPr>
          <p:nvPr/>
        </p:nvSpPr>
        <p:spPr bwMode="auto">
          <a:xfrm>
            <a:off x="3200400" y="914400"/>
            <a:ext cx="5562600" cy="1676400"/>
          </a:xfrm>
          <a:prstGeom prst="rect">
            <a:avLst/>
          </a:prstGeom>
          <a:solidFill>
            <a:srgbClr val="FCFEB9"/>
          </a:solidFill>
          <a:ln w="12700">
            <a:noFill/>
            <a:miter lim="800000"/>
            <a:headEnd/>
            <a:tailEnd/>
          </a:ln>
          <a:effectLst>
            <a:outerShdw dist="35921" dir="2700000" algn="ctr" rotWithShape="0">
              <a:schemeClr val="bg2">
                <a:alpha val="50000"/>
              </a:schemeClr>
            </a:outerShdw>
          </a:effectLst>
        </p:spPr>
        <p:txBody>
          <a:bodyPr lIns="90488" tIns="44450" rIns="90488" bIns="44450"/>
          <a:lstStyle/>
          <a:p>
            <a:pPr marL="285750" indent="-285750">
              <a:lnSpc>
                <a:spcPct val="90000"/>
              </a:lnSpc>
              <a:spcBef>
                <a:spcPct val="10000"/>
              </a:spcBef>
              <a:defRPr/>
            </a:pPr>
            <a:r>
              <a:rPr lang="en-US" sz="2800" b="1">
                <a:solidFill>
                  <a:schemeClr val="accent1"/>
                </a:solidFill>
                <a:effectLst>
                  <a:outerShdw blurRad="38100" dist="38100" dir="2700000" algn="tl">
                    <a:srgbClr val="000000"/>
                  </a:outerShdw>
                </a:effectLst>
                <a:latin typeface="Arial" pitchFamily="34" charset="0"/>
              </a:rPr>
              <a:t>Isotonic</a:t>
            </a:r>
            <a:endParaRPr lang="en-US" sz="2800" b="1">
              <a:effectLst>
                <a:outerShdw blurRad="38100" dist="38100" dir="2700000" algn="tl">
                  <a:srgbClr val="FFFFFF"/>
                </a:outerShdw>
              </a:effectLst>
              <a:latin typeface="Arial" pitchFamily="34" charset="0"/>
            </a:endParaRPr>
          </a:p>
          <a:p>
            <a:pPr marL="285750" indent="-285750">
              <a:lnSpc>
                <a:spcPct val="90000"/>
              </a:lnSpc>
              <a:spcBef>
                <a:spcPct val="10000"/>
              </a:spcBef>
              <a:buClr>
                <a:schemeClr val="accent1"/>
              </a:buClr>
              <a:buSzPct val="125000"/>
              <a:buFontTx/>
              <a:buChar char="•"/>
              <a:defRPr/>
            </a:pPr>
            <a:r>
              <a:rPr lang="en-US" sz="2800" b="1">
                <a:effectLst>
                  <a:outerShdw blurRad="38100" dist="38100" dir="2700000" algn="tl">
                    <a:srgbClr val="FFFFFF"/>
                  </a:outerShdw>
                </a:effectLst>
                <a:latin typeface="Arial" pitchFamily="34" charset="0"/>
              </a:rPr>
              <a:t>Concentration is </a:t>
            </a:r>
            <a:r>
              <a:rPr lang="en-US" sz="2800" b="1">
                <a:solidFill>
                  <a:schemeClr val="accent2"/>
                </a:solidFill>
                <a:effectLst>
                  <a:outerShdw blurRad="38100" dist="38100" dir="2700000" algn="tl">
                    <a:srgbClr val="000000"/>
                  </a:outerShdw>
                </a:effectLst>
                <a:latin typeface="Arial" pitchFamily="34" charset="0"/>
              </a:rPr>
              <a:t>same on both sides</a:t>
            </a:r>
            <a:r>
              <a:rPr lang="en-US" sz="2800" b="1">
                <a:effectLst>
                  <a:outerShdw blurRad="38100" dist="38100" dir="2700000" algn="tl">
                    <a:srgbClr val="FFFFFF"/>
                  </a:outerShdw>
                </a:effectLst>
                <a:latin typeface="Arial" pitchFamily="34" charset="0"/>
              </a:rPr>
              <a:t>.</a:t>
            </a:r>
          </a:p>
          <a:p>
            <a:pPr marL="685800" lvl="1" indent="-228600">
              <a:defRPr/>
            </a:pPr>
            <a:r>
              <a:rPr lang="en-US" b="1">
                <a:latin typeface="Arial" pitchFamily="34" charset="0"/>
              </a:rPr>
              <a:t>Red blood cell &amp; plasma</a:t>
            </a:r>
            <a:endParaRPr lang="en-US" b="1">
              <a:solidFill>
                <a:schemeClr val="accent1"/>
              </a:solidFill>
              <a:effectLst>
                <a:outerShdw blurRad="38100" dist="38100" dir="2700000" algn="tl">
                  <a:srgbClr val="000000"/>
                </a:outerShdw>
              </a:effectLst>
              <a:latin typeface="Arial" pitchFamily="34" charset="0"/>
            </a:endParaRPr>
          </a:p>
        </p:txBody>
      </p:sp>
      <p:grpSp>
        <p:nvGrpSpPr>
          <p:cNvPr id="2" name="Group 15"/>
          <p:cNvGrpSpPr>
            <a:grpSpLocks/>
          </p:cNvGrpSpPr>
          <p:nvPr/>
        </p:nvGrpSpPr>
        <p:grpSpPr bwMode="auto">
          <a:xfrm>
            <a:off x="685800" y="1295400"/>
            <a:ext cx="2260600" cy="1371600"/>
            <a:chOff x="1408" y="1168"/>
            <a:chExt cx="3116" cy="1912"/>
          </a:xfrm>
        </p:grpSpPr>
        <p:sp>
          <p:nvSpPr>
            <p:cNvPr id="61463" name="Rectangle 16" descr="Solid diamond"/>
            <p:cNvSpPr>
              <a:spLocks noChangeArrowheads="1"/>
            </p:cNvSpPr>
            <p:nvPr/>
          </p:nvSpPr>
          <p:spPr bwMode="auto">
            <a:xfrm>
              <a:off x="1408" y="1168"/>
              <a:ext cx="3116" cy="1912"/>
            </a:xfrm>
            <a:prstGeom prst="rect">
              <a:avLst/>
            </a:prstGeom>
            <a:pattFill prst="solidDmnd">
              <a:fgClr>
                <a:srgbClr val="FCFEB9"/>
              </a:fgClr>
              <a:bgClr>
                <a:srgbClr val="FFFFFF"/>
              </a:bgClr>
            </a:pattFill>
            <a:ln w="12700">
              <a:solidFill>
                <a:schemeClr val="tx1"/>
              </a:solidFill>
              <a:miter lim="800000"/>
              <a:headEnd/>
              <a:tailEnd/>
            </a:ln>
          </p:spPr>
          <p:txBody>
            <a:bodyPr wrap="none" anchor="ctr"/>
            <a:lstStyle/>
            <a:p>
              <a:endParaRPr lang="ar-IQ"/>
            </a:p>
          </p:txBody>
        </p:sp>
        <p:sp>
          <p:nvSpPr>
            <p:cNvPr id="61464" name="Oval 17" descr="Solid diamond"/>
            <p:cNvSpPr>
              <a:spLocks noChangeArrowheads="1"/>
            </p:cNvSpPr>
            <p:nvPr/>
          </p:nvSpPr>
          <p:spPr bwMode="auto">
            <a:xfrm>
              <a:off x="2298" y="1488"/>
              <a:ext cx="1336" cy="1272"/>
            </a:xfrm>
            <a:prstGeom prst="ellipse">
              <a:avLst/>
            </a:prstGeom>
            <a:pattFill prst="solidDmnd">
              <a:fgClr>
                <a:srgbClr val="FC0128"/>
              </a:fgClr>
              <a:bgClr>
                <a:srgbClr val="FE8093"/>
              </a:bgClr>
            </a:pattFill>
            <a:ln w="12700">
              <a:solidFill>
                <a:schemeClr val="tx1"/>
              </a:solidFill>
              <a:round/>
              <a:headEnd/>
              <a:tailEnd/>
            </a:ln>
          </p:spPr>
          <p:txBody>
            <a:bodyPr wrap="none" anchor="ctr"/>
            <a:lstStyle/>
            <a:p>
              <a:endParaRPr lang="ar-IQ"/>
            </a:p>
          </p:txBody>
        </p:sp>
      </p:grpSp>
      <p:sp>
        <p:nvSpPr>
          <p:cNvPr id="61445" name="Rectangle 19" descr="Solid diamond"/>
          <p:cNvSpPr>
            <a:spLocks noChangeArrowheads="1"/>
          </p:cNvSpPr>
          <p:nvPr/>
        </p:nvSpPr>
        <p:spPr bwMode="auto">
          <a:xfrm>
            <a:off x="685800" y="2895600"/>
            <a:ext cx="2209800" cy="1371600"/>
          </a:xfrm>
          <a:prstGeom prst="rect">
            <a:avLst/>
          </a:prstGeom>
          <a:pattFill prst="solidDmnd">
            <a:fgClr>
              <a:schemeClr val="folHlink"/>
            </a:fgClr>
            <a:bgClr>
              <a:srgbClr val="FFFFFF"/>
            </a:bgClr>
          </a:pattFill>
          <a:ln w="12700">
            <a:solidFill>
              <a:schemeClr val="tx1"/>
            </a:solidFill>
            <a:miter lim="800000"/>
            <a:headEnd/>
            <a:tailEnd/>
          </a:ln>
        </p:spPr>
        <p:txBody>
          <a:bodyPr wrap="none" anchor="ctr"/>
          <a:lstStyle/>
          <a:p>
            <a:endParaRPr lang="ar-IQ"/>
          </a:p>
        </p:txBody>
      </p:sp>
      <p:sp>
        <p:nvSpPr>
          <p:cNvPr id="232468" name="Oval 20"/>
          <p:cNvSpPr>
            <a:spLocks noChangeArrowheads="1"/>
          </p:cNvSpPr>
          <p:nvPr/>
        </p:nvSpPr>
        <p:spPr bwMode="auto">
          <a:xfrm>
            <a:off x="1143000" y="3352800"/>
            <a:ext cx="1371600" cy="374650"/>
          </a:xfrm>
          <a:prstGeom prst="ellipse">
            <a:avLst/>
          </a:prstGeom>
          <a:gradFill rotWithShape="0">
            <a:gsLst>
              <a:gs pos="0">
                <a:srgbClr val="FC0128"/>
              </a:gs>
              <a:gs pos="100000">
                <a:srgbClr val="CA0120"/>
              </a:gs>
            </a:gsLst>
            <a:path path="shape">
              <a:fillToRect l="50000" t="50000" r="50000" b="50000"/>
            </a:path>
          </a:gradFill>
          <a:ln w="12700">
            <a:solidFill>
              <a:schemeClr val="tx1"/>
            </a:solidFill>
            <a:round/>
            <a:headEnd/>
            <a:tailEnd/>
          </a:ln>
        </p:spPr>
        <p:txBody>
          <a:bodyPr wrap="none" anchor="ctr"/>
          <a:lstStyle/>
          <a:p>
            <a:endParaRPr lang="ar-IQ"/>
          </a:p>
        </p:txBody>
      </p:sp>
      <p:sp>
        <p:nvSpPr>
          <p:cNvPr id="232470" name="AutoShape 22"/>
          <p:cNvSpPr>
            <a:spLocks noChangeArrowheads="1"/>
          </p:cNvSpPr>
          <p:nvPr/>
        </p:nvSpPr>
        <p:spPr bwMode="auto">
          <a:xfrm>
            <a:off x="1981200" y="1752600"/>
            <a:ext cx="609600" cy="152400"/>
          </a:xfrm>
          <a:prstGeom prst="rightArrow">
            <a:avLst>
              <a:gd name="adj1" fmla="val 50000"/>
              <a:gd name="adj2" fmla="val 100000"/>
            </a:avLst>
          </a:prstGeom>
          <a:solidFill>
            <a:schemeClr val="folHlink"/>
          </a:solidFill>
          <a:ln w="12700">
            <a:solidFill>
              <a:schemeClr val="tx1"/>
            </a:solidFill>
            <a:miter lim="800000"/>
            <a:headEnd/>
            <a:tailEnd/>
          </a:ln>
        </p:spPr>
        <p:txBody>
          <a:bodyPr wrap="none" anchor="ctr"/>
          <a:lstStyle/>
          <a:p>
            <a:endParaRPr lang="ar-IQ"/>
          </a:p>
        </p:txBody>
      </p:sp>
      <p:sp>
        <p:nvSpPr>
          <p:cNvPr id="232471" name="AutoShape 23"/>
          <p:cNvSpPr>
            <a:spLocks noChangeArrowheads="1"/>
          </p:cNvSpPr>
          <p:nvPr/>
        </p:nvSpPr>
        <p:spPr bwMode="auto">
          <a:xfrm flipH="1">
            <a:off x="1981200" y="2057400"/>
            <a:ext cx="533400" cy="152400"/>
          </a:xfrm>
          <a:prstGeom prst="rightArrow">
            <a:avLst>
              <a:gd name="adj1" fmla="val 50000"/>
              <a:gd name="adj2" fmla="val 87500"/>
            </a:avLst>
          </a:prstGeom>
          <a:solidFill>
            <a:schemeClr val="folHlink"/>
          </a:solidFill>
          <a:ln w="12700">
            <a:solidFill>
              <a:schemeClr val="tx1"/>
            </a:solidFill>
            <a:miter lim="800000"/>
            <a:headEnd/>
            <a:tailEnd/>
          </a:ln>
        </p:spPr>
        <p:txBody>
          <a:bodyPr wrap="none" anchor="ctr"/>
          <a:lstStyle/>
          <a:p>
            <a:endParaRPr lang="ar-IQ"/>
          </a:p>
        </p:txBody>
      </p:sp>
      <p:sp>
        <p:nvSpPr>
          <p:cNvPr id="232473" name="AutoShape 25"/>
          <p:cNvSpPr>
            <a:spLocks/>
          </p:cNvSpPr>
          <p:nvPr/>
        </p:nvSpPr>
        <p:spPr bwMode="auto">
          <a:xfrm>
            <a:off x="2971800" y="1219200"/>
            <a:ext cx="457200" cy="1447800"/>
          </a:xfrm>
          <a:prstGeom prst="rightBrace">
            <a:avLst>
              <a:gd name="adj1" fmla="val 26389"/>
              <a:gd name="adj2" fmla="val 50000"/>
            </a:avLst>
          </a:prstGeom>
          <a:noFill/>
          <a:ln w="38100">
            <a:solidFill>
              <a:schemeClr val="tx1"/>
            </a:solidFill>
            <a:round/>
            <a:headEnd/>
            <a:tailEnd/>
          </a:ln>
        </p:spPr>
        <p:txBody>
          <a:bodyPr wrap="none" anchor="ctr"/>
          <a:lstStyle/>
          <a:p>
            <a:endParaRPr lang="ar-IQ"/>
          </a:p>
        </p:txBody>
      </p:sp>
      <p:sp>
        <p:nvSpPr>
          <p:cNvPr id="232474" name="Rectangle 26"/>
          <p:cNvSpPr>
            <a:spLocks noChangeArrowheads="1"/>
          </p:cNvSpPr>
          <p:nvPr/>
        </p:nvSpPr>
        <p:spPr bwMode="auto">
          <a:xfrm>
            <a:off x="3200400" y="2743200"/>
            <a:ext cx="5562600" cy="1371600"/>
          </a:xfrm>
          <a:prstGeom prst="rect">
            <a:avLst/>
          </a:prstGeom>
          <a:solidFill>
            <a:schemeClr val="folHlink"/>
          </a:solidFill>
          <a:ln w="12700">
            <a:noFill/>
            <a:miter lim="800000"/>
            <a:headEnd/>
            <a:tailEnd/>
          </a:ln>
          <a:effectLst>
            <a:outerShdw dist="35921" dir="2700000" algn="ctr" rotWithShape="0">
              <a:schemeClr val="bg2">
                <a:alpha val="50000"/>
              </a:schemeClr>
            </a:outerShdw>
          </a:effectLst>
        </p:spPr>
        <p:txBody>
          <a:bodyPr lIns="90488" tIns="44450" rIns="90488" bIns="44450"/>
          <a:lstStyle/>
          <a:p>
            <a:pPr marL="285750" indent="-285750">
              <a:lnSpc>
                <a:spcPct val="90000"/>
              </a:lnSpc>
              <a:spcBef>
                <a:spcPct val="10000"/>
              </a:spcBef>
              <a:defRPr/>
            </a:pPr>
            <a:r>
              <a:rPr lang="en-US" sz="2800" b="1">
                <a:solidFill>
                  <a:schemeClr val="accent1"/>
                </a:solidFill>
                <a:effectLst>
                  <a:outerShdw blurRad="38100" dist="38100" dir="2700000" algn="tl">
                    <a:srgbClr val="000000"/>
                  </a:outerShdw>
                </a:effectLst>
                <a:latin typeface="Arial" pitchFamily="34" charset="0"/>
              </a:rPr>
              <a:t>Hypertonic</a:t>
            </a:r>
            <a:endParaRPr lang="en-US" sz="2800" b="1">
              <a:effectLst>
                <a:outerShdw blurRad="38100" dist="38100" dir="2700000" algn="tl">
                  <a:srgbClr val="FFFFFF"/>
                </a:outerShdw>
              </a:effectLst>
              <a:latin typeface="Arial" pitchFamily="34" charset="0"/>
            </a:endParaRPr>
          </a:p>
          <a:p>
            <a:pPr marL="285750" indent="-285750">
              <a:lnSpc>
                <a:spcPct val="90000"/>
              </a:lnSpc>
              <a:spcBef>
                <a:spcPct val="10000"/>
              </a:spcBef>
              <a:buClr>
                <a:schemeClr val="accent1"/>
              </a:buClr>
              <a:buSzPct val="125000"/>
              <a:buFontTx/>
              <a:buChar char="•"/>
              <a:defRPr/>
            </a:pPr>
            <a:r>
              <a:rPr lang="en-US" sz="2800" b="1">
                <a:effectLst>
                  <a:outerShdw blurRad="38100" dist="38100" dir="2700000" algn="tl">
                    <a:srgbClr val="FFFFFF"/>
                  </a:outerShdw>
                </a:effectLst>
                <a:latin typeface="Arial" pitchFamily="34" charset="0"/>
              </a:rPr>
              <a:t>Concentration </a:t>
            </a:r>
            <a:r>
              <a:rPr lang="en-US" sz="2800" b="1">
                <a:solidFill>
                  <a:schemeClr val="accent2"/>
                </a:solidFill>
                <a:effectLst>
                  <a:outerShdw blurRad="38100" dist="38100" dir="2700000" algn="tl">
                    <a:srgbClr val="000000"/>
                  </a:outerShdw>
                </a:effectLst>
                <a:latin typeface="Arial" pitchFamily="34" charset="0"/>
              </a:rPr>
              <a:t>greater outside</a:t>
            </a:r>
            <a:r>
              <a:rPr lang="en-US" b="1">
                <a:latin typeface="Arial" pitchFamily="34" charset="0"/>
              </a:rPr>
              <a:t> </a:t>
            </a:r>
          </a:p>
          <a:p>
            <a:pPr marL="285750" indent="-285750">
              <a:lnSpc>
                <a:spcPct val="90000"/>
              </a:lnSpc>
              <a:spcBef>
                <a:spcPct val="10000"/>
              </a:spcBef>
              <a:buClr>
                <a:schemeClr val="accent1"/>
              </a:buClr>
              <a:buSzPct val="125000"/>
              <a:buFontTx/>
              <a:buChar char="•"/>
              <a:defRPr/>
            </a:pPr>
            <a:r>
              <a:rPr lang="en-US" sz="2800" b="1">
                <a:solidFill>
                  <a:schemeClr val="accent1"/>
                </a:solidFill>
                <a:effectLst>
                  <a:outerShdw blurRad="38100" dist="38100" dir="2700000" algn="tl">
                    <a:srgbClr val="000000"/>
                  </a:outerShdw>
                </a:effectLst>
                <a:latin typeface="Arial" pitchFamily="34" charset="0"/>
              </a:rPr>
              <a:t>crenation</a:t>
            </a:r>
            <a:r>
              <a:rPr lang="en-US" sz="2800" b="1">
                <a:latin typeface="Arial" pitchFamily="34" charset="0"/>
              </a:rPr>
              <a:t> </a:t>
            </a:r>
            <a:r>
              <a:rPr lang="en-US" sz="3200" b="1">
                <a:latin typeface="Arial" pitchFamily="34" charset="0"/>
              </a:rPr>
              <a:t>- </a:t>
            </a:r>
            <a:r>
              <a:rPr lang="en-US" sz="2800" b="1">
                <a:latin typeface="Arial" pitchFamily="34" charset="0"/>
              </a:rPr>
              <a:t>water leaves cell</a:t>
            </a:r>
          </a:p>
        </p:txBody>
      </p:sp>
      <p:sp>
        <p:nvSpPr>
          <p:cNvPr id="232477" name="AutoShape 29"/>
          <p:cNvSpPr>
            <a:spLocks/>
          </p:cNvSpPr>
          <p:nvPr/>
        </p:nvSpPr>
        <p:spPr bwMode="auto">
          <a:xfrm>
            <a:off x="2971800" y="2819400"/>
            <a:ext cx="457200" cy="1447800"/>
          </a:xfrm>
          <a:prstGeom prst="rightBrace">
            <a:avLst>
              <a:gd name="adj1" fmla="val 26389"/>
              <a:gd name="adj2" fmla="val 50000"/>
            </a:avLst>
          </a:prstGeom>
          <a:noFill/>
          <a:ln w="38100">
            <a:solidFill>
              <a:schemeClr val="tx1"/>
            </a:solidFill>
            <a:round/>
            <a:headEnd/>
            <a:tailEnd/>
          </a:ln>
        </p:spPr>
        <p:txBody>
          <a:bodyPr wrap="none" anchor="ctr"/>
          <a:lstStyle/>
          <a:p>
            <a:endParaRPr lang="ar-IQ"/>
          </a:p>
        </p:txBody>
      </p:sp>
      <p:sp>
        <p:nvSpPr>
          <p:cNvPr id="232478" name="Oval 30"/>
          <p:cNvSpPr>
            <a:spLocks noChangeArrowheads="1"/>
          </p:cNvSpPr>
          <p:nvPr/>
        </p:nvSpPr>
        <p:spPr bwMode="auto">
          <a:xfrm>
            <a:off x="1295400" y="3124200"/>
            <a:ext cx="968375" cy="911225"/>
          </a:xfrm>
          <a:prstGeom prst="ellipse">
            <a:avLst/>
          </a:prstGeom>
          <a:gradFill rotWithShape="0">
            <a:gsLst>
              <a:gs pos="0">
                <a:srgbClr val="FD7F93"/>
              </a:gs>
              <a:gs pos="100000">
                <a:srgbClr val="FC0128"/>
              </a:gs>
            </a:gsLst>
            <a:path path="shape">
              <a:fillToRect l="50000" t="50000" r="50000" b="50000"/>
            </a:path>
          </a:gradFill>
          <a:ln w="12700">
            <a:solidFill>
              <a:schemeClr val="tx1"/>
            </a:solidFill>
            <a:round/>
            <a:headEnd/>
            <a:tailEnd/>
          </a:ln>
        </p:spPr>
        <p:txBody>
          <a:bodyPr wrap="none" anchor="ctr"/>
          <a:lstStyle/>
          <a:p>
            <a:endParaRPr lang="ar-IQ"/>
          </a:p>
        </p:txBody>
      </p:sp>
      <p:sp>
        <p:nvSpPr>
          <p:cNvPr id="232475" name="AutoShape 27"/>
          <p:cNvSpPr>
            <a:spLocks noChangeArrowheads="1"/>
          </p:cNvSpPr>
          <p:nvPr/>
        </p:nvSpPr>
        <p:spPr bwMode="auto">
          <a:xfrm>
            <a:off x="1905000" y="3505200"/>
            <a:ext cx="609600" cy="152400"/>
          </a:xfrm>
          <a:prstGeom prst="rightArrow">
            <a:avLst>
              <a:gd name="adj1" fmla="val 50000"/>
              <a:gd name="adj2" fmla="val 100000"/>
            </a:avLst>
          </a:prstGeom>
          <a:solidFill>
            <a:schemeClr val="folHlink"/>
          </a:solidFill>
          <a:ln w="12700">
            <a:solidFill>
              <a:schemeClr val="tx1"/>
            </a:solidFill>
            <a:miter lim="800000"/>
            <a:headEnd/>
            <a:tailEnd/>
          </a:ln>
        </p:spPr>
        <p:txBody>
          <a:bodyPr wrap="none" anchor="ctr"/>
          <a:lstStyle/>
          <a:p>
            <a:endParaRPr lang="ar-IQ"/>
          </a:p>
        </p:txBody>
      </p:sp>
      <p:sp>
        <p:nvSpPr>
          <p:cNvPr id="232480" name="Rectangle 32"/>
          <p:cNvSpPr>
            <a:spLocks noChangeArrowheads="1"/>
          </p:cNvSpPr>
          <p:nvPr/>
        </p:nvSpPr>
        <p:spPr bwMode="auto">
          <a:xfrm>
            <a:off x="3200400" y="4419600"/>
            <a:ext cx="5562600" cy="1752600"/>
          </a:xfrm>
          <a:prstGeom prst="rect">
            <a:avLst/>
          </a:prstGeom>
          <a:solidFill>
            <a:srgbClr val="CCECFF"/>
          </a:solidFill>
          <a:ln w="12700">
            <a:noFill/>
            <a:miter lim="800000"/>
            <a:headEnd/>
            <a:tailEnd/>
          </a:ln>
          <a:effectLst>
            <a:outerShdw dist="35921" dir="2700000" algn="ctr" rotWithShape="0">
              <a:schemeClr val="bg2">
                <a:alpha val="50000"/>
              </a:schemeClr>
            </a:outerShdw>
          </a:effectLst>
        </p:spPr>
        <p:txBody>
          <a:bodyPr lIns="90488" tIns="44450" rIns="90488" bIns="44450"/>
          <a:lstStyle/>
          <a:p>
            <a:pPr marL="285750" indent="-285750">
              <a:lnSpc>
                <a:spcPct val="90000"/>
              </a:lnSpc>
              <a:spcBef>
                <a:spcPct val="10000"/>
              </a:spcBef>
              <a:defRPr/>
            </a:pPr>
            <a:r>
              <a:rPr lang="en-US" sz="2800" b="1">
                <a:solidFill>
                  <a:schemeClr val="accent1"/>
                </a:solidFill>
                <a:effectLst>
                  <a:outerShdw blurRad="38100" dist="38100" dir="2700000" algn="tl">
                    <a:srgbClr val="000000"/>
                  </a:outerShdw>
                </a:effectLst>
                <a:latin typeface="Arial" pitchFamily="34" charset="0"/>
              </a:rPr>
              <a:t>Hypotonic</a:t>
            </a:r>
            <a:endParaRPr lang="en-US" sz="2800" b="1">
              <a:effectLst>
                <a:outerShdw blurRad="38100" dist="38100" dir="2700000" algn="tl">
                  <a:srgbClr val="FFFFFF"/>
                </a:outerShdw>
              </a:effectLst>
              <a:latin typeface="Arial" pitchFamily="34" charset="0"/>
            </a:endParaRPr>
          </a:p>
          <a:p>
            <a:pPr marL="285750" indent="-285750">
              <a:lnSpc>
                <a:spcPct val="90000"/>
              </a:lnSpc>
              <a:spcBef>
                <a:spcPct val="10000"/>
              </a:spcBef>
              <a:buClr>
                <a:schemeClr val="accent1"/>
              </a:buClr>
              <a:buSzPct val="125000"/>
              <a:buFontTx/>
              <a:buChar char="•"/>
              <a:defRPr/>
            </a:pPr>
            <a:r>
              <a:rPr lang="en-US" sz="2800" b="1">
                <a:effectLst>
                  <a:outerShdw blurRad="38100" dist="38100" dir="2700000" algn="tl">
                    <a:srgbClr val="FFFFFF"/>
                  </a:outerShdw>
                </a:effectLst>
                <a:latin typeface="Arial" pitchFamily="34" charset="0"/>
              </a:rPr>
              <a:t>Concentration </a:t>
            </a:r>
            <a:r>
              <a:rPr lang="en-US" sz="2800" b="1">
                <a:solidFill>
                  <a:schemeClr val="accent2"/>
                </a:solidFill>
                <a:effectLst>
                  <a:outerShdw blurRad="38100" dist="38100" dir="2700000" algn="tl">
                    <a:srgbClr val="000000"/>
                  </a:outerShdw>
                </a:effectLst>
                <a:latin typeface="Arial" pitchFamily="34" charset="0"/>
              </a:rPr>
              <a:t>greater inside</a:t>
            </a:r>
            <a:r>
              <a:rPr lang="en-US" b="1">
                <a:latin typeface="Arial" pitchFamily="34" charset="0"/>
              </a:rPr>
              <a:t> </a:t>
            </a:r>
          </a:p>
          <a:p>
            <a:pPr marL="285750" indent="-285750">
              <a:buFontTx/>
              <a:buChar char="•"/>
              <a:defRPr/>
            </a:pPr>
            <a:r>
              <a:rPr lang="en-US" sz="2800" b="1">
                <a:solidFill>
                  <a:schemeClr val="accent1"/>
                </a:solidFill>
                <a:effectLst>
                  <a:outerShdw blurRad="38100" dist="38100" dir="2700000" algn="tl">
                    <a:srgbClr val="000000"/>
                  </a:outerShdw>
                </a:effectLst>
                <a:latin typeface="Arial" pitchFamily="34" charset="0"/>
              </a:rPr>
              <a:t>hemolysis</a:t>
            </a:r>
            <a:r>
              <a:rPr lang="en-US" sz="2800" b="1">
                <a:latin typeface="Arial" pitchFamily="34" charset="0"/>
              </a:rPr>
              <a:t> - cell swells &amp; ruptures</a:t>
            </a:r>
          </a:p>
        </p:txBody>
      </p:sp>
      <p:sp>
        <p:nvSpPr>
          <p:cNvPr id="232481" name="AutoShape 33"/>
          <p:cNvSpPr>
            <a:spLocks/>
          </p:cNvSpPr>
          <p:nvPr/>
        </p:nvSpPr>
        <p:spPr bwMode="auto">
          <a:xfrm>
            <a:off x="2971800" y="4495800"/>
            <a:ext cx="457200" cy="1676400"/>
          </a:xfrm>
          <a:prstGeom prst="rightBrace">
            <a:avLst>
              <a:gd name="adj1" fmla="val 30556"/>
              <a:gd name="adj2" fmla="val 50000"/>
            </a:avLst>
          </a:prstGeom>
          <a:noFill/>
          <a:ln w="38100">
            <a:solidFill>
              <a:schemeClr val="tx1"/>
            </a:solidFill>
            <a:round/>
            <a:headEnd/>
            <a:tailEnd/>
          </a:ln>
        </p:spPr>
        <p:txBody>
          <a:bodyPr wrap="none" anchor="ctr"/>
          <a:lstStyle/>
          <a:p>
            <a:endParaRPr lang="ar-IQ"/>
          </a:p>
        </p:txBody>
      </p:sp>
      <p:sp>
        <p:nvSpPr>
          <p:cNvPr id="61456" name="Rectangle 34"/>
          <p:cNvSpPr>
            <a:spLocks noChangeArrowheads="1"/>
          </p:cNvSpPr>
          <p:nvPr/>
        </p:nvSpPr>
        <p:spPr bwMode="auto">
          <a:xfrm>
            <a:off x="685800" y="4572000"/>
            <a:ext cx="2209800" cy="1371600"/>
          </a:xfrm>
          <a:prstGeom prst="rect">
            <a:avLst/>
          </a:prstGeom>
          <a:solidFill>
            <a:srgbClr val="CCECFF"/>
          </a:solidFill>
          <a:ln w="12700">
            <a:solidFill>
              <a:schemeClr val="tx1"/>
            </a:solidFill>
            <a:miter lim="800000"/>
            <a:headEnd/>
            <a:tailEnd/>
          </a:ln>
        </p:spPr>
        <p:txBody>
          <a:bodyPr wrap="none" anchor="ctr"/>
          <a:lstStyle/>
          <a:p>
            <a:endParaRPr lang="ar-IQ"/>
          </a:p>
        </p:txBody>
      </p:sp>
      <p:sp>
        <p:nvSpPr>
          <p:cNvPr id="232483" name="Oval 35"/>
          <p:cNvSpPr>
            <a:spLocks noChangeArrowheads="1"/>
          </p:cNvSpPr>
          <p:nvPr/>
        </p:nvSpPr>
        <p:spPr bwMode="auto">
          <a:xfrm>
            <a:off x="914400" y="4648200"/>
            <a:ext cx="1752600" cy="1143000"/>
          </a:xfrm>
          <a:prstGeom prst="ellipse">
            <a:avLst/>
          </a:prstGeom>
          <a:solidFill>
            <a:srgbClr val="FF3399"/>
          </a:solidFill>
          <a:ln w="12700">
            <a:solidFill>
              <a:schemeClr val="tx1"/>
            </a:solidFill>
            <a:round/>
            <a:headEnd/>
            <a:tailEnd/>
          </a:ln>
        </p:spPr>
        <p:txBody>
          <a:bodyPr wrap="none" anchor="ctr"/>
          <a:lstStyle/>
          <a:p>
            <a:endParaRPr lang="ar-IQ"/>
          </a:p>
        </p:txBody>
      </p:sp>
      <p:sp>
        <p:nvSpPr>
          <p:cNvPr id="232484" name="AutoShape 36"/>
          <p:cNvSpPr>
            <a:spLocks noChangeArrowheads="1"/>
          </p:cNvSpPr>
          <p:nvPr/>
        </p:nvSpPr>
        <p:spPr bwMode="auto">
          <a:xfrm>
            <a:off x="990600" y="4648200"/>
            <a:ext cx="1676400" cy="1143000"/>
          </a:xfrm>
          <a:prstGeom prst="star16">
            <a:avLst>
              <a:gd name="adj" fmla="val 37500"/>
            </a:avLst>
          </a:prstGeom>
          <a:solidFill>
            <a:schemeClr val="accent1"/>
          </a:solidFill>
          <a:ln w="12700">
            <a:solidFill>
              <a:srgbClr val="E5405D"/>
            </a:solidFill>
            <a:miter lim="800000"/>
            <a:headEnd/>
            <a:tailEnd/>
          </a:ln>
        </p:spPr>
        <p:txBody>
          <a:bodyPr wrap="none" anchor="ctr"/>
          <a:lstStyle/>
          <a:p>
            <a:endParaRPr lang="ar-IQ"/>
          </a:p>
        </p:txBody>
      </p:sp>
      <p:sp>
        <p:nvSpPr>
          <p:cNvPr id="232485" name="AutoShape 37"/>
          <p:cNvSpPr>
            <a:spLocks noChangeArrowheads="1"/>
          </p:cNvSpPr>
          <p:nvPr/>
        </p:nvSpPr>
        <p:spPr bwMode="auto">
          <a:xfrm>
            <a:off x="1066800" y="4724400"/>
            <a:ext cx="1447800" cy="990600"/>
          </a:xfrm>
          <a:prstGeom prst="star16">
            <a:avLst>
              <a:gd name="adj" fmla="val 37500"/>
            </a:avLst>
          </a:prstGeom>
          <a:solidFill>
            <a:srgbClr val="F76681"/>
          </a:solidFill>
          <a:ln w="12700">
            <a:noFill/>
            <a:miter lim="800000"/>
            <a:headEnd/>
            <a:tailEnd/>
          </a:ln>
        </p:spPr>
        <p:txBody>
          <a:bodyPr wrap="none" anchor="ctr"/>
          <a:lstStyle/>
          <a:p>
            <a:endParaRPr lang="ar-IQ"/>
          </a:p>
        </p:txBody>
      </p:sp>
      <p:sp>
        <p:nvSpPr>
          <p:cNvPr id="232486" name="AutoShape 38"/>
          <p:cNvSpPr>
            <a:spLocks noChangeArrowheads="1"/>
          </p:cNvSpPr>
          <p:nvPr/>
        </p:nvSpPr>
        <p:spPr bwMode="auto">
          <a:xfrm>
            <a:off x="1066800" y="4800600"/>
            <a:ext cx="1443038" cy="841375"/>
          </a:xfrm>
          <a:prstGeom prst="star16">
            <a:avLst>
              <a:gd name="adj" fmla="val 37500"/>
            </a:avLst>
          </a:prstGeom>
          <a:gradFill rotWithShape="0">
            <a:gsLst>
              <a:gs pos="0">
                <a:srgbClr val="FFFFFF"/>
              </a:gs>
              <a:gs pos="100000">
                <a:srgbClr val="FC0128"/>
              </a:gs>
            </a:gsLst>
            <a:path path="shape">
              <a:fillToRect l="50000" t="50000" r="50000" b="50000"/>
            </a:path>
          </a:gradFill>
          <a:ln w="12700">
            <a:noFill/>
            <a:miter lim="800000"/>
            <a:headEnd/>
            <a:tailEnd/>
          </a:ln>
        </p:spPr>
        <p:txBody>
          <a:bodyPr wrap="none" anchor="ctr"/>
          <a:lstStyle/>
          <a:p>
            <a:endParaRPr lang="ar-IQ"/>
          </a:p>
        </p:txBody>
      </p:sp>
      <p:sp>
        <p:nvSpPr>
          <p:cNvPr id="232487" name="Oval 39" descr="Solid diamond"/>
          <p:cNvSpPr>
            <a:spLocks noChangeArrowheads="1"/>
          </p:cNvSpPr>
          <p:nvPr/>
        </p:nvSpPr>
        <p:spPr bwMode="auto">
          <a:xfrm>
            <a:off x="1295400" y="4800600"/>
            <a:ext cx="968375" cy="911225"/>
          </a:xfrm>
          <a:prstGeom prst="ellipse">
            <a:avLst/>
          </a:prstGeom>
          <a:pattFill prst="solidDmnd">
            <a:fgClr>
              <a:srgbClr val="FC0128"/>
            </a:fgClr>
            <a:bgClr>
              <a:srgbClr val="FE8093"/>
            </a:bgClr>
          </a:pattFill>
          <a:ln w="12700">
            <a:solidFill>
              <a:schemeClr val="tx1"/>
            </a:solidFill>
            <a:round/>
            <a:headEnd/>
            <a:tailEnd/>
          </a:ln>
        </p:spPr>
        <p:txBody>
          <a:bodyPr wrap="none" anchor="ctr"/>
          <a:lstStyle/>
          <a:p>
            <a:endParaRPr lang="ar-IQ"/>
          </a:p>
        </p:txBody>
      </p:sp>
      <p:sp>
        <p:nvSpPr>
          <p:cNvPr id="232488" name="AutoShape 40"/>
          <p:cNvSpPr>
            <a:spLocks noChangeArrowheads="1"/>
          </p:cNvSpPr>
          <p:nvPr/>
        </p:nvSpPr>
        <p:spPr bwMode="auto">
          <a:xfrm flipH="1">
            <a:off x="2057400" y="5181600"/>
            <a:ext cx="685800" cy="152400"/>
          </a:xfrm>
          <a:prstGeom prst="rightArrow">
            <a:avLst>
              <a:gd name="adj1" fmla="val 50000"/>
              <a:gd name="adj2" fmla="val 112500"/>
            </a:avLst>
          </a:prstGeom>
          <a:solidFill>
            <a:schemeClr val="folHlink"/>
          </a:solidFill>
          <a:ln w="12700">
            <a:solidFill>
              <a:schemeClr val="tx1"/>
            </a:solidFill>
            <a:miter lim="800000"/>
            <a:headEnd/>
            <a:tailEnd/>
          </a:ln>
        </p:spPr>
        <p:txBody>
          <a:bodyPr wrap="none" anchor="ctr"/>
          <a:lstStyle/>
          <a:p>
            <a:endParaRPr lang="ar-IQ"/>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2473"/>
                                        </p:tgtEl>
                                        <p:attrNameLst>
                                          <p:attrName>style.visibility</p:attrName>
                                        </p:attrNameLst>
                                      </p:cBhvr>
                                      <p:to>
                                        <p:strVal val="visible"/>
                                      </p:to>
                                    </p:set>
                                    <p:animEffect transition="in" filter="wipe(left)">
                                      <p:cBhvr>
                                        <p:cTn id="7" dur="500"/>
                                        <p:tgtEl>
                                          <p:spTgt spid="23247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2456">
                                            <p:bg/>
                                          </p:spTgt>
                                        </p:tgtEl>
                                        <p:attrNameLst>
                                          <p:attrName>style.visibility</p:attrName>
                                        </p:attrNameLst>
                                      </p:cBhvr>
                                      <p:to>
                                        <p:strVal val="visible"/>
                                      </p:to>
                                    </p:set>
                                    <p:animEffect transition="in" filter="wipe(left)">
                                      <p:cBhvr>
                                        <p:cTn id="11" dur="500"/>
                                        <p:tgtEl>
                                          <p:spTgt spid="232456">
                                            <p:bg/>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32456">
                                            <p:txEl>
                                              <p:pRg st="0" end="0"/>
                                            </p:txEl>
                                          </p:spTgt>
                                        </p:tgtEl>
                                        <p:attrNameLst>
                                          <p:attrName>style.visibility</p:attrName>
                                        </p:attrNameLst>
                                      </p:cBhvr>
                                      <p:to>
                                        <p:strVal val="visible"/>
                                      </p:to>
                                    </p:set>
                                    <p:animEffect transition="in" filter="wipe(left)">
                                      <p:cBhvr>
                                        <p:cTn id="14" dur="500"/>
                                        <p:tgtEl>
                                          <p:spTgt spid="23245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32456">
                                            <p:txEl>
                                              <p:pRg st="1" end="1"/>
                                            </p:txEl>
                                          </p:spTgt>
                                        </p:tgtEl>
                                        <p:attrNameLst>
                                          <p:attrName>style.visibility</p:attrName>
                                        </p:attrNameLst>
                                      </p:cBhvr>
                                      <p:to>
                                        <p:strVal val="visible"/>
                                      </p:to>
                                    </p:set>
                                    <p:animEffect transition="in" filter="wipe(left)">
                                      <p:cBhvr>
                                        <p:cTn id="19" dur="500"/>
                                        <p:tgtEl>
                                          <p:spTgt spid="23245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32470"/>
                                        </p:tgtEl>
                                        <p:attrNameLst>
                                          <p:attrName>style.visibility</p:attrName>
                                        </p:attrNameLst>
                                      </p:cBhvr>
                                      <p:to>
                                        <p:strVal val="visible"/>
                                      </p:to>
                                    </p:set>
                                    <p:animEffect transition="in" filter="wipe(left)">
                                      <p:cBhvr>
                                        <p:cTn id="24" dur="500"/>
                                        <p:tgtEl>
                                          <p:spTgt spid="232470"/>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232471"/>
                                        </p:tgtEl>
                                        <p:attrNameLst>
                                          <p:attrName>style.visibility</p:attrName>
                                        </p:attrNameLst>
                                      </p:cBhvr>
                                      <p:to>
                                        <p:strVal val="visible"/>
                                      </p:to>
                                    </p:set>
                                    <p:animEffect transition="in" filter="wipe(right)">
                                      <p:cBhvr>
                                        <p:cTn id="27" dur="500"/>
                                        <p:tgtEl>
                                          <p:spTgt spid="232471"/>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232456">
                                            <p:txEl>
                                              <p:pRg st="2" end="2"/>
                                            </p:txEl>
                                          </p:spTgt>
                                        </p:tgtEl>
                                        <p:attrNameLst>
                                          <p:attrName>style.visibility</p:attrName>
                                        </p:attrNameLst>
                                      </p:cBhvr>
                                      <p:to>
                                        <p:strVal val="visible"/>
                                      </p:to>
                                    </p:set>
                                    <p:animEffect transition="in" filter="wipe(left)">
                                      <p:cBhvr>
                                        <p:cTn id="31" dur="500"/>
                                        <p:tgtEl>
                                          <p:spTgt spid="23245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32477"/>
                                        </p:tgtEl>
                                        <p:attrNameLst>
                                          <p:attrName>style.visibility</p:attrName>
                                        </p:attrNameLst>
                                      </p:cBhvr>
                                      <p:to>
                                        <p:strVal val="visible"/>
                                      </p:to>
                                    </p:set>
                                    <p:animEffect transition="in" filter="wipe(left)">
                                      <p:cBhvr>
                                        <p:cTn id="36" dur="500"/>
                                        <p:tgtEl>
                                          <p:spTgt spid="232477"/>
                                        </p:tgtEl>
                                      </p:cBhvr>
                                    </p:animEffect>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232474">
                                            <p:bg/>
                                          </p:spTgt>
                                        </p:tgtEl>
                                        <p:attrNameLst>
                                          <p:attrName>style.visibility</p:attrName>
                                        </p:attrNameLst>
                                      </p:cBhvr>
                                      <p:to>
                                        <p:strVal val="visible"/>
                                      </p:to>
                                    </p:set>
                                    <p:animEffect transition="in" filter="wipe(left)">
                                      <p:cBhvr>
                                        <p:cTn id="40" dur="500"/>
                                        <p:tgtEl>
                                          <p:spTgt spid="232474">
                                            <p:bg/>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32474">
                                            <p:txEl>
                                              <p:pRg st="0" end="0"/>
                                            </p:txEl>
                                          </p:spTgt>
                                        </p:tgtEl>
                                        <p:attrNameLst>
                                          <p:attrName>style.visibility</p:attrName>
                                        </p:attrNameLst>
                                      </p:cBhvr>
                                      <p:to>
                                        <p:strVal val="visible"/>
                                      </p:to>
                                    </p:set>
                                    <p:animEffect transition="in" filter="wipe(left)">
                                      <p:cBhvr>
                                        <p:cTn id="43" dur="500"/>
                                        <p:tgtEl>
                                          <p:spTgt spid="232474">
                                            <p:txEl>
                                              <p:pRg st="0" end="0"/>
                                            </p:txEl>
                                          </p:spTgt>
                                        </p:tgtEl>
                                      </p:cBhvr>
                                    </p:animEffect>
                                  </p:childTnLst>
                                </p:cTn>
                              </p:par>
                            </p:childTnLst>
                          </p:cTn>
                        </p:par>
                        <p:par>
                          <p:cTn id="44" fill="hold">
                            <p:stCondLst>
                              <p:cond delay="2500"/>
                            </p:stCondLst>
                            <p:childTnLst>
                              <p:par>
                                <p:cTn id="45" presetID="22" presetClass="entr" presetSubtype="8" fill="hold" grpId="0" nodeType="afterEffect">
                                  <p:stCondLst>
                                    <p:cond delay="0"/>
                                  </p:stCondLst>
                                  <p:childTnLst>
                                    <p:set>
                                      <p:cBhvr>
                                        <p:cTn id="46" dur="1" fill="hold">
                                          <p:stCondLst>
                                            <p:cond delay="0"/>
                                          </p:stCondLst>
                                        </p:cTn>
                                        <p:tgtEl>
                                          <p:spTgt spid="232474">
                                            <p:txEl>
                                              <p:pRg st="1" end="1"/>
                                            </p:txEl>
                                          </p:spTgt>
                                        </p:tgtEl>
                                        <p:attrNameLst>
                                          <p:attrName>style.visibility</p:attrName>
                                        </p:attrNameLst>
                                      </p:cBhvr>
                                      <p:to>
                                        <p:strVal val="visible"/>
                                      </p:to>
                                    </p:set>
                                    <p:animEffect transition="in" filter="wipe(left)">
                                      <p:cBhvr>
                                        <p:cTn id="47" dur="500"/>
                                        <p:tgtEl>
                                          <p:spTgt spid="23247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32475"/>
                                        </p:tgtEl>
                                        <p:attrNameLst>
                                          <p:attrName>style.visibility</p:attrName>
                                        </p:attrNameLst>
                                      </p:cBhvr>
                                      <p:to>
                                        <p:strVal val="visible"/>
                                      </p:to>
                                    </p:set>
                                    <p:animEffect transition="in" filter="wipe(left)">
                                      <p:cBhvr>
                                        <p:cTn id="52" dur="500"/>
                                        <p:tgtEl>
                                          <p:spTgt spid="232475"/>
                                        </p:tgtEl>
                                      </p:cBhvr>
                                    </p:animEffect>
                                  </p:childTnLst>
                                </p:cTn>
                              </p:par>
                            </p:childTnLst>
                          </p:cTn>
                        </p:par>
                        <p:par>
                          <p:cTn id="53" fill="hold">
                            <p:stCondLst>
                              <p:cond delay="500"/>
                            </p:stCondLst>
                            <p:childTnLst>
                              <p:par>
                                <p:cTn id="54" presetID="9" presetClass="exit" presetSubtype="0" fill="hold" grpId="0" nodeType="afterEffect">
                                  <p:stCondLst>
                                    <p:cond delay="0"/>
                                  </p:stCondLst>
                                  <p:childTnLst>
                                    <p:animEffect transition="out" filter="dissolve">
                                      <p:cBhvr>
                                        <p:cTn id="55" dur="500"/>
                                        <p:tgtEl>
                                          <p:spTgt spid="232478"/>
                                        </p:tgtEl>
                                      </p:cBhvr>
                                    </p:animEffect>
                                    <p:set>
                                      <p:cBhvr>
                                        <p:cTn id="56" dur="1" fill="hold">
                                          <p:stCondLst>
                                            <p:cond delay="499"/>
                                          </p:stCondLst>
                                        </p:cTn>
                                        <p:tgtEl>
                                          <p:spTgt spid="232478"/>
                                        </p:tgtEl>
                                        <p:attrNameLst>
                                          <p:attrName>style.visibility</p:attrName>
                                        </p:attrNameLst>
                                      </p:cBhvr>
                                      <p:to>
                                        <p:strVal val="hidden"/>
                                      </p:to>
                                    </p:set>
                                  </p:childTnLst>
                                </p:cTn>
                              </p:par>
                              <p:par>
                                <p:cTn id="57" presetID="23" presetClass="entr" presetSubtype="16" fill="hold" grpId="0" nodeType="withEffect">
                                  <p:stCondLst>
                                    <p:cond delay="0"/>
                                  </p:stCondLst>
                                  <p:childTnLst>
                                    <p:set>
                                      <p:cBhvr>
                                        <p:cTn id="58" dur="1" fill="hold">
                                          <p:stCondLst>
                                            <p:cond delay="0"/>
                                          </p:stCondLst>
                                        </p:cTn>
                                        <p:tgtEl>
                                          <p:spTgt spid="232468"/>
                                        </p:tgtEl>
                                        <p:attrNameLst>
                                          <p:attrName>style.visibility</p:attrName>
                                        </p:attrNameLst>
                                      </p:cBhvr>
                                      <p:to>
                                        <p:strVal val="visible"/>
                                      </p:to>
                                    </p:set>
                                    <p:anim calcmode="lin" valueType="num">
                                      <p:cBhvr>
                                        <p:cTn id="59" dur="500" fill="hold"/>
                                        <p:tgtEl>
                                          <p:spTgt spid="232468"/>
                                        </p:tgtEl>
                                        <p:attrNameLst>
                                          <p:attrName>ppt_w</p:attrName>
                                        </p:attrNameLst>
                                      </p:cBhvr>
                                      <p:tavLst>
                                        <p:tav tm="0">
                                          <p:val>
                                            <p:fltVal val="0"/>
                                          </p:val>
                                        </p:tav>
                                        <p:tav tm="100000">
                                          <p:val>
                                            <p:strVal val="#ppt_w"/>
                                          </p:val>
                                        </p:tav>
                                      </p:tavLst>
                                    </p:anim>
                                    <p:anim calcmode="lin" valueType="num">
                                      <p:cBhvr>
                                        <p:cTn id="60" dur="500" fill="hold"/>
                                        <p:tgtEl>
                                          <p:spTgt spid="232468"/>
                                        </p:tgtEl>
                                        <p:attrNameLst>
                                          <p:attrName>ppt_h</p:attrName>
                                        </p:attrNameLst>
                                      </p:cBhvr>
                                      <p:tavLst>
                                        <p:tav tm="0">
                                          <p:val>
                                            <p:fltVal val="0"/>
                                          </p:val>
                                        </p:tav>
                                        <p:tav tm="100000">
                                          <p:val>
                                            <p:strVal val="#ppt_h"/>
                                          </p:val>
                                        </p:tav>
                                      </p:tavLst>
                                    </p:anim>
                                  </p:childTnLst>
                                </p:cTn>
                              </p:par>
                            </p:childTnLst>
                          </p:cTn>
                        </p:par>
                        <p:par>
                          <p:cTn id="61" fill="hold">
                            <p:stCondLst>
                              <p:cond delay="1000"/>
                            </p:stCondLst>
                            <p:childTnLst>
                              <p:par>
                                <p:cTn id="62" presetID="22" presetClass="entr" presetSubtype="8" fill="hold" grpId="0" nodeType="afterEffect">
                                  <p:stCondLst>
                                    <p:cond delay="0"/>
                                  </p:stCondLst>
                                  <p:childTnLst>
                                    <p:set>
                                      <p:cBhvr>
                                        <p:cTn id="63" dur="1" fill="hold">
                                          <p:stCondLst>
                                            <p:cond delay="0"/>
                                          </p:stCondLst>
                                        </p:cTn>
                                        <p:tgtEl>
                                          <p:spTgt spid="232474">
                                            <p:txEl>
                                              <p:pRg st="2" end="2"/>
                                            </p:txEl>
                                          </p:spTgt>
                                        </p:tgtEl>
                                        <p:attrNameLst>
                                          <p:attrName>style.visibility</p:attrName>
                                        </p:attrNameLst>
                                      </p:cBhvr>
                                      <p:to>
                                        <p:strVal val="visible"/>
                                      </p:to>
                                    </p:set>
                                    <p:animEffect transition="in" filter="wipe(left)">
                                      <p:cBhvr>
                                        <p:cTn id="64" dur="500"/>
                                        <p:tgtEl>
                                          <p:spTgt spid="232474">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32481"/>
                                        </p:tgtEl>
                                        <p:attrNameLst>
                                          <p:attrName>style.visibility</p:attrName>
                                        </p:attrNameLst>
                                      </p:cBhvr>
                                      <p:to>
                                        <p:strVal val="visible"/>
                                      </p:to>
                                    </p:set>
                                    <p:animEffect transition="in" filter="wipe(left)">
                                      <p:cBhvr>
                                        <p:cTn id="69" dur="500"/>
                                        <p:tgtEl>
                                          <p:spTgt spid="232481"/>
                                        </p:tgtEl>
                                      </p:cBhvr>
                                    </p:animEffect>
                                  </p:childTnLst>
                                </p:cTn>
                              </p:par>
                            </p:childTnLst>
                          </p:cTn>
                        </p:par>
                        <p:par>
                          <p:cTn id="70" fill="hold">
                            <p:stCondLst>
                              <p:cond delay="500"/>
                            </p:stCondLst>
                            <p:childTnLst>
                              <p:par>
                                <p:cTn id="71" presetID="22" presetClass="entr" presetSubtype="8" fill="hold" grpId="0" nodeType="afterEffect">
                                  <p:stCondLst>
                                    <p:cond delay="0"/>
                                  </p:stCondLst>
                                  <p:childTnLst>
                                    <p:set>
                                      <p:cBhvr>
                                        <p:cTn id="72" dur="1" fill="hold">
                                          <p:stCondLst>
                                            <p:cond delay="0"/>
                                          </p:stCondLst>
                                        </p:cTn>
                                        <p:tgtEl>
                                          <p:spTgt spid="232480">
                                            <p:bg/>
                                          </p:spTgt>
                                        </p:tgtEl>
                                        <p:attrNameLst>
                                          <p:attrName>style.visibility</p:attrName>
                                        </p:attrNameLst>
                                      </p:cBhvr>
                                      <p:to>
                                        <p:strVal val="visible"/>
                                      </p:to>
                                    </p:set>
                                    <p:animEffect transition="in" filter="wipe(left)">
                                      <p:cBhvr>
                                        <p:cTn id="73" dur="500"/>
                                        <p:tgtEl>
                                          <p:spTgt spid="232480">
                                            <p:bg/>
                                          </p:spTgt>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232480">
                                            <p:txEl>
                                              <p:pRg st="0" end="0"/>
                                            </p:txEl>
                                          </p:spTgt>
                                        </p:tgtEl>
                                        <p:attrNameLst>
                                          <p:attrName>style.visibility</p:attrName>
                                        </p:attrNameLst>
                                      </p:cBhvr>
                                      <p:to>
                                        <p:strVal val="visible"/>
                                      </p:to>
                                    </p:set>
                                    <p:animEffect transition="in" filter="wipe(left)">
                                      <p:cBhvr>
                                        <p:cTn id="76" dur="500"/>
                                        <p:tgtEl>
                                          <p:spTgt spid="232480">
                                            <p:txEl>
                                              <p:pRg st="0" end="0"/>
                                            </p:txEl>
                                          </p:spTgt>
                                        </p:tgtEl>
                                      </p:cBhvr>
                                    </p:animEffect>
                                  </p:childTnLst>
                                </p:cTn>
                              </p:par>
                            </p:childTnLst>
                          </p:cTn>
                        </p:par>
                        <p:par>
                          <p:cTn id="77" fill="hold">
                            <p:stCondLst>
                              <p:cond delay="1000"/>
                            </p:stCondLst>
                            <p:childTnLst>
                              <p:par>
                                <p:cTn id="78" presetID="22" presetClass="entr" presetSubtype="8" fill="hold" grpId="0" nodeType="afterEffect">
                                  <p:stCondLst>
                                    <p:cond delay="0"/>
                                  </p:stCondLst>
                                  <p:childTnLst>
                                    <p:set>
                                      <p:cBhvr>
                                        <p:cTn id="79" dur="1" fill="hold">
                                          <p:stCondLst>
                                            <p:cond delay="0"/>
                                          </p:stCondLst>
                                        </p:cTn>
                                        <p:tgtEl>
                                          <p:spTgt spid="232480">
                                            <p:txEl>
                                              <p:pRg st="1" end="1"/>
                                            </p:txEl>
                                          </p:spTgt>
                                        </p:tgtEl>
                                        <p:attrNameLst>
                                          <p:attrName>style.visibility</p:attrName>
                                        </p:attrNameLst>
                                      </p:cBhvr>
                                      <p:to>
                                        <p:strVal val="visible"/>
                                      </p:to>
                                    </p:set>
                                    <p:animEffect transition="in" filter="wipe(left)">
                                      <p:cBhvr>
                                        <p:cTn id="80" dur="500"/>
                                        <p:tgtEl>
                                          <p:spTgt spid="232480">
                                            <p:txEl>
                                              <p:pRg st="1" end="1"/>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2" fill="hold" grpId="0" nodeType="clickEffect">
                                  <p:stCondLst>
                                    <p:cond delay="0"/>
                                  </p:stCondLst>
                                  <p:childTnLst>
                                    <p:set>
                                      <p:cBhvr>
                                        <p:cTn id="84" dur="1" fill="hold">
                                          <p:stCondLst>
                                            <p:cond delay="0"/>
                                          </p:stCondLst>
                                        </p:cTn>
                                        <p:tgtEl>
                                          <p:spTgt spid="232488"/>
                                        </p:tgtEl>
                                        <p:attrNameLst>
                                          <p:attrName>style.visibility</p:attrName>
                                        </p:attrNameLst>
                                      </p:cBhvr>
                                      <p:to>
                                        <p:strVal val="visible"/>
                                      </p:to>
                                    </p:set>
                                    <p:animEffect transition="in" filter="wipe(right)">
                                      <p:cBhvr>
                                        <p:cTn id="85" dur="500"/>
                                        <p:tgtEl>
                                          <p:spTgt spid="232488"/>
                                        </p:tgtEl>
                                      </p:cBhvr>
                                    </p:animEffect>
                                  </p:childTnLst>
                                </p:cTn>
                              </p:par>
                            </p:childTnLst>
                          </p:cTn>
                        </p:par>
                      </p:childTnLst>
                    </p:cTn>
                  </p:par>
                  <p:par>
                    <p:cTn id="86" fill="hold">
                      <p:stCondLst>
                        <p:cond delay="indefinite"/>
                      </p:stCondLst>
                      <p:childTnLst>
                        <p:par>
                          <p:cTn id="87" fill="hold">
                            <p:stCondLst>
                              <p:cond delay="0"/>
                            </p:stCondLst>
                            <p:childTnLst>
                              <p:par>
                                <p:cTn id="88" presetID="9" presetClass="exit" presetSubtype="0" fill="hold" grpId="0" nodeType="clickEffect">
                                  <p:stCondLst>
                                    <p:cond delay="0"/>
                                  </p:stCondLst>
                                  <p:childTnLst>
                                    <p:animEffect transition="out" filter="dissolve">
                                      <p:cBhvr>
                                        <p:cTn id="89" dur="500"/>
                                        <p:tgtEl>
                                          <p:spTgt spid="232487"/>
                                        </p:tgtEl>
                                      </p:cBhvr>
                                    </p:animEffect>
                                    <p:set>
                                      <p:cBhvr>
                                        <p:cTn id="90" dur="1" fill="hold">
                                          <p:stCondLst>
                                            <p:cond delay="499"/>
                                          </p:stCondLst>
                                        </p:cTn>
                                        <p:tgtEl>
                                          <p:spTgt spid="232487"/>
                                        </p:tgtEl>
                                        <p:attrNameLst>
                                          <p:attrName>style.visibility</p:attrName>
                                        </p:attrNameLst>
                                      </p:cBhvr>
                                      <p:to>
                                        <p:strVal val="hidden"/>
                                      </p:to>
                                    </p:set>
                                  </p:childTnLst>
                                </p:cTn>
                              </p:par>
                            </p:childTnLst>
                          </p:cTn>
                        </p:par>
                        <p:par>
                          <p:cTn id="91" fill="hold">
                            <p:stCondLst>
                              <p:cond delay="500"/>
                            </p:stCondLst>
                            <p:childTnLst>
                              <p:par>
                                <p:cTn id="92" presetID="23" presetClass="entr" presetSubtype="16" fill="hold" grpId="0" nodeType="afterEffect">
                                  <p:stCondLst>
                                    <p:cond delay="0"/>
                                  </p:stCondLst>
                                  <p:childTnLst>
                                    <p:set>
                                      <p:cBhvr>
                                        <p:cTn id="93" dur="1" fill="hold">
                                          <p:stCondLst>
                                            <p:cond delay="0"/>
                                          </p:stCondLst>
                                        </p:cTn>
                                        <p:tgtEl>
                                          <p:spTgt spid="232486"/>
                                        </p:tgtEl>
                                        <p:attrNameLst>
                                          <p:attrName>style.visibility</p:attrName>
                                        </p:attrNameLst>
                                      </p:cBhvr>
                                      <p:to>
                                        <p:strVal val="visible"/>
                                      </p:to>
                                    </p:set>
                                    <p:anim calcmode="lin" valueType="num">
                                      <p:cBhvr>
                                        <p:cTn id="94" dur="500" fill="hold"/>
                                        <p:tgtEl>
                                          <p:spTgt spid="232486"/>
                                        </p:tgtEl>
                                        <p:attrNameLst>
                                          <p:attrName>ppt_w</p:attrName>
                                        </p:attrNameLst>
                                      </p:cBhvr>
                                      <p:tavLst>
                                        <p:tav tm="0">
                                          <p:val>
                                            <p:fltVal val="0"/>
                                          </p:val>
                                        </p:tav>
                                        <p:tav tm="100000">
                                          <p:val>
                                            <p:strVal val="#ppt_w"/>
                                          </p:val>
                                        </p:tav>
                                      </p:tavLst>
                                    </p:anim>
                                    <p:anim calcmode="lin" valueType="num">
                                      <p:cBhvr>
                                        <p:cTn id="95" dur="500" fill="hold"/>
                                        <p:tgtEl>
                                          <p:spTgt spid="232486"/>
                                        </p:tgtEl>
                                        <p:attrNameLst>
                                          <p:attrName>ppt_h</p:attrName>
                                        </p:attrNameLst>
                                      </p:cBhvr>
                                      <p:tavLst>
                                        <p:tav tm="0">
                                          <p:val>
                                            <p:fltVal val="0"/>
                                          </p:val>
                                        </p:tav>
                                        <p:tav tm="100000">
                                          <p:val>
                                            <p:strVal val="#ppt_h"/>
                                          </p:val>
                                        </p:tav>
                                      </p:tavLst>
                                    </p:anim>
                                  </p:childTnLst>
                                </p:cTn>
                              </p:par>
                            </p:childTnLst>
                          </p:cTn>
                        </p:par>
                        <p:par>
                          <p:cTn id="96" fill="hold">
                            <p:stCondLst>
                              <p:cond delay="1000"/>
                            </p:stCondLst>
                            <p:childTnLst>
                              <p:par>
                                <p:cTn id="97" presetID="23" presetClass="entr" presetSubtype="16" fill="hold" grpId="0" nodeType="afterEffect">
                                  <p:stCondLst>
                                    <p:cond delay="0"/>
                                  </p:stCondLst>
                                  <p:childTnLst>
                                    <p:set>
                                      <p:cBhvr>
                                        <p:cTn id="98" dur="1" fill="hold">
                                          <p:stCondLst>
                                            <p:cond delay="0"/>
                                          </p:stCondLst>
                                        </p:cTn>
                                        <p:tgtEl>
                                          <p:spTgt spid="232485"/>
                                        </p:tgtEl>
                                        <p:attrNameLst>
                                          <p:attrName>style.visibility</p:attrName>
                                        </p:attrNameLst>
                                      </p:cBhvr>
                                      <p:to>
                                        <p:strVal val="visible"/>
                                      </p:to>
                                    </p:set>
                                    <p:anim calcmode="lin" valueType="num">
                                      <p:cBhvr>
                                        <p:cTn id="99" dur="500" fill="hold"/>
                                        <p:tgtEl>
                                          <p:spTgt spid="232485"/>
                                        </p:tgtEl>
                                        <p:attrNameLst>
                                          <p:attrName>ppt_w</p:attrName>
                                        </p:attrNameLst>
                                      </p:cBhvr>
                                      <p:tavLst>
                                        <p:tav tm="0">
                                          <p:val>
                                            <p:fltVal val="0"/>
                                          </p:val>
                                        </p:tav>
                                        <p:tav tm="100000">
                                          <p:val>
                                            <p:strVal val="#ppt_w"/>
                                          </p:val>
                                        </p:tav>
                                      </p:tavLst>
                                    </p:anim>
                                    <p:anim calcmode="lin" valueType="num">
                                      <p:cBhvr>
                                        <p:cTn id="100" dur="500" fill="hold"/>
                                        <p:tgtEl>
                                          <p:spTgt spid="232485"/>
                                        </p:tgtEl>
                                        <p:attrNameLst>
                                          <p:attrName>ppt_h</p:attrName>
                                        </p:attrNameLst>
                                      </p:cBhvr>
                                      <p:tavLst>
                                        <p:tav tm="0">
                                          <p:val>
                                            <p:fltVal val="0"/>
                                          </p:val>
                                        </p:tav>
                                        <p:tav tm="100000">
                                          <p:val>
                                            <p:strVal val="#ppt_h"/>
                                          </p:val>
                                        </p:tav>
                                      </p:tavLst>
                                    </p:anim>
                                  </p:childTnLst>
                                </p:cTn>
                              </p:par>
                            </p:childTnLst>
                          </p:cTn>
                        </p:par>
                        <p:par>
                          <p:cTn id="101" fill="hold">
                            <p:stCondLst>
                              <p:cond delay="1500"/>
                            </p:stCondLst>
                            <p:childTnLst>
                              <p:par>
                                <p:cTn id="102" presetID="23" presetClass="entr" presetSubtype="16" fill="hold" grpId="0" nodeType="afterEffect">
                                  <p:stCondLst>
                                    <p:cond delay="0"/>
                                  </p:stCondLst>
                                  <p:childTnLst>
                                    <p:set>
                                      <p:cBhvr>
                                        <p:cTn id="103" dur="1" fill="hold">
                                          <p:stCondLst>
                                            <p:cond delay="0"/>
                                          </p:stCondLst>
                                        </p:cTn>
                                        <p:tgtEl>
                                          <p:spTgt spid="232484"/>
                                        </p:tgtEl>
                                        <p:attrNameLst>
                                          <p:attrName>style.visibility</p:attrName>
                                        </p:attrNameLst>
                                      </p:cBhvr>
                                      <p:to>
                                        <p:strVal val="visible"/>
                                      </p:to>
                                    </p:set>
                                    <p:anim calcmode="lin" valueType="num">
                                      <p:cBhvr>
                                        <p:cTn id="104" dur="500" fill="hold"/>
                                        <p:tgtEl>
                                          <p:spTgt spid="232484"/>
                                        </p:tgtEl>
                                        <p:attrNameLst>
                                          <p:attrName>ppt_w</p:attrName>
                                        </p:attrNameLst>
                                      </p:cBhvr>
                                      <p:tavLst>
                                        <p:tav tm="0">
                                          <p:val>
                                            <p:fltVal val="0"/>
                                          </p:val>
                                        </p:tav>
                                        <p:tav tm="100000">
                                          <p:val>
                                            <p:strVal val="#ppt_w"/>
                                          </p:val>
                                        </p:tav>
                                      </p:tavLst>
                                    </p:anim>
                                    <p:anim calcmode="lin" valueType="num">
                                      <p:cBhvr>
                                        <p:cTn id="105" dur="500" fill="hold"/>
                                        <p:tgtEl>
                                          <p:spTgt spid="232484"/>
                                        </p:tgtEl>
                                        <p:attrNameLst>
                                          <p:attrName>ppt_h</p:attrName>
                                        </p:attrNameLst>
                                      </p:cBhvr>
                                      <p:tavLst>
                                        <p:tav tm="0">
                                          <p:val>
                                            <p:fltVal val="0"/>
                                          </p:val>
                                        </p:tav>
                                        <p:tav tm="100000">
                                          <p:val>
                                            <p:strVal val="#ppt_h"/>
                                          </p:val>
                                        </p:tav>
                                      </p:tavLst>
                                    </p:anim>
                                  </p:childTnLst>
                                </p:cTn>
                              </p:par>
                            </p:childTnLst>
                          </p:cTn>
                        </p:par>
                        <p:par>
                          <p:cTn id="106" fill="hold">
                            <p:stCondLst>
                              <p:cond delay="2000"/>
                            </p:stCondLst>
                            <p:childTnLst>
                              <p:par>
                                <p:cTn id="107" presetID="23" presetClass="entr" presetSubtype="16" fill="hold" grpId="0" nodeType="afterEffect">
                                  <p:stCondLst>
                                    <p:cond delay="0"/>
                                  </p:stCondLst>
                                  <p:childTnLst>
                                    <p:set>
                                      <p:cBhvr>
                                        <p:cTn id="108" dur="1" fill="hold">
                                          <p:stCondLst>
                                            <p:cond delay="0"/>
                                          </p:stCondLst>
                                        </p:cTn>
                                        <p:tgtEl>
                                          <p:spTgt spid="232483"/>
                                        </p:tgtEl>
                                        <p:attrNameLst>
                                          <p:attrName>style.visibility</p:attrName>
                                        </p:attrNameLst>
                                      </p:cBhvr>
                                      <p:to>
                                        <p:strVal val="visible"/>
                                      </p:to>
                                    </p:set>
                                    <p:anim calcmode="lin" valueType="num">
                                      <p:cBhvr>
                                        <p:cTn id="109" dur="500" fill="hold"/>
                                        <p:tgtEl>
                                          <p:spTgt spid="232483"/>
                                        </p:tgtEl>
                                        <p:attrNameLst>
                                          <p:attrName>ppt_w</p:attrName>
                                        </p:attrNameLst>
                                      </p:cBhvr>
                                      <p:tavLst>
                                        <p:tav tm="0">
                                          <p:val>
                                            <p:fltVal val="0"/>
                                          </p:val>
                                        </p:tav>
                                        <p:tav tm="100000">
                                          <p:val>
                                            <p:strVal val="#ppt_w"/>
                                          </p:val>
                                        </p:tav>
                                      </p:tavLst>
                                    </p:anim>
                                    <p:anim calcmode="lin" valueType="num">
                                      <p:cBhvr>
                                        <p:cTn id="110" dur="500" fill="hold"/>
                                        <p:tgtEl>
                                          <p:spTgt spid="232483"/>
                                        </p:tgtEl>
                                        <p:attrNameLst>
                                          <p:attrName>ppt_h</p:attrName>
                                        </p:attrNameLst>
                                      </p:cBhvr>
                                      <p:tavLst>
                                        <p:tav tm="0">
                                          <p:val>
                                            <p:fltVal val="0"/>
                                          </p:val>
                                        </p:tav>
                                        <p:tav tm="100000">
                                          <p:val>
                                            <p:strVal val="#ppt_h"/>
                                          </p:val>
                                        </p:tav>
                                      </p:tavLst>
                                    </p:anim>
                                  </p:childTnLst>
                                </p:cTn>
                              </p:par>
                            </p:childTnLst>
                          </p:cTn>
                        </p:par>
                        <p:par>
                          <p:cTn id="111" fill="hold">
                            <p:stCondLst>
                              <p:cond delay="2500"/>
                            </p:stCondLst>
                            <p:childTnLst>
                              <p:par>
                                <p:cTn id="112" presetID="22" presetClass="entr" presetSubtype="8" fill="hold" grpId="0" nodeType="afterEffect">
                                  <p:stCondLst>
                                    <p:cond delay="0"/>
                                  </p:stCondLst>
                                  <p:childTnLst>
                                    <p:set>
                                      <p:cBhvr>
                                        <p:cTn id="113" dur="1" fill="hold">
                                          <p:stCondLst>
                                            <p:cond delay="0"/>
                                          </p:stCondLst>
                                        </p:cTn>
                                        <p:tgtEl>
                                          <p:spTgt spid="232480">
                                            <p:txEl>
                                              <p:pRg st="2" end="2"/>
                                            </p:txEl>
                                          </p:spTgt>
                                        </p:tgtEl>
                                        <p:attrNameLst>
                                          <p:attrName>style.visibility</p:attrName>
                                        </p:attrNameLst>
                                      </p:cBhvr>
                                      <p:to>
                                        <p:strVal val="visible"/>
                                      </p:to>
                                    </p:set>
                                    <p:animEffect transition="in" filter="wipe(left)">
                                      <p:cBhvr>
                                        <p:cTn id="114" dur="500"/>
                                        <p:tgtEl>
                                          <p:spTgt spid="2324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6" grpId="0" build="allAtOnce" animBg="1"/>
      <p:bldP spid="232468" grpId="0" animBg="1"/>
      <p:bldP spid="232470" grpId="0" animBg="1"/>
      <p:bldP spid="232471" grpId="0" animBg="1"/>
      <p:bldP spid="232473" grpId="0" animBg="1"/>
      <p:bldP spid="232474" grpId="0" build="allAtOnce" animBg="1"/>
      <p:bldP spid="232477" grpId="0" animBg="1"/>
      <p:bldP spid="232478" grpId="0" animBg="1"/>
      <p:bldP spid="232475" grpId="0" animBg="1"/>
      <p:bldP spid="232480" grpId="0" build="allAtOnce" animBg="1"/>
      <p:bldP spid="232481" grpId="0" animBg="1"/>
      <p:bldP spid="232483" grpId="0" animBg="1"/>
      <p:bldP spid="232484" grpId="0" animBg="1"/>
      <p:bldP spid="232485" grpId="0" animBg="1"/>
      <p:bldP spid="232486" grpId="0" animBg="1"/>
      <p:bldP spid="232487" grpId="0" animBg="1"/>
      <p:bldP spid="23248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idx="1"/>
          </p:nvPr>
        </p:nvSpPr>
        <p:spPr/>
        <p:txBody>
          <a:bodyPr/>
          <a:lstStyle/>
          <a:p>
            <a:pPr algn="l">
              <a:buNone/>
            </a:pPr>
            <a:r>
              <a:rPr lang="en-US" dirty="0" smtClean="0"/>
              <a:t>indicate if each of the following solutions is  </a:t>
            </a:r>
          </a:p>
          <a:p>
            <a:pPr algn="l">
              <a:buNone/>
            </a:pPr>
            <a:r>
              <a:rPr lang="en-US" dirty="0" smtClean="0"/>
              <a:t>	1) isotonic    2) hypotonic    3) hypertonic.</a:t>
            </a:r>
          </a:p>
          <a:p>
            <a:pPr algn="l">
              <a:buNone/>
            </a:pPr>
            <a:endParaRPr lang="en-US" dirty="0" smtClean="0"/>
          </a:p>
          <a:p>
            <a:pPr algn="l">
              <a:buNone/>
            </a:pPr>
            <a:r>
              <a:rPr lang="en-US" dirty="0" smtClean="0"/>
              <a:t>	A.____ 2% </a:t>
            </a:r>
            <a:r>
              <a:rPr lang="en-US" dirty="0" err="1" smtClean="0"/>
              <a:t>NaCl</a:t>
            </a:r>
            <a:r>
              <a:rPr lang="en-US" dirty="0" smtClean="0"/>
              <a:t> solution </a:t>
            </a:r>
          </a:p>
          <a:p>
            <a:pPr algn="l">
              <a:buNone/>
            </a:pPr>
            <a:r>
              <a:rPr lang="en-US" dirty="0" smtClean="0"/>
              <a:t>	B.____ 1% glucose solution </a:t>
            </a:r>
          </a:p>
          <a:p>
            <a:pPr algn="l">
              <a:buNone/>
            </a:pPr>
            <a:r>
              <a:rPr lang="en-US" dirty="0" smtClean="0"/>
              <a:t>	C.____ 0.5%  </a:t>
            </a:r>
            <a:r>
              <a:rPr lang="en-US" dirty="0" err="1" smtClean="0"/>
              <a:t>NaCl</a:t>
            </a:r>
            <a:r>
              <a:rPr lang="en-US" dirty="0" smtClean="0"/>
              <a:t> solution </a:t>
            </a:r>
          </a:p>
          <a:p>
            <a:pPr algn="l">
              <a:buNone/>
            </a:pPr>
            <a:r>
              <a:rPr lang="en-US" dirty="0" smtClean="0"/>
              <a:t>	D.____ 5% glucose solution </a:t>
            </a:r>
          </a:p>
          <a:p>
            <a:pPr algn="l"/>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5" name="Rectangle 3"/>
          <p:cNvSpPr>
            <a:spLocks noChangeArrowheads="1"/>
          </p:cNvSpPr>
          <p:nvPr/>
        </p:nvSpPr>
        <p:spPr bwMode="auto">
          <a:xfrm>
            <a:off x="3200400" y="914400"/>
            <a:ext cx="5562600" cy="1676400"/>
          </a:xfrm>
          <a:prstGeom prst="rect">
            <a:avLst/>
          </a:prstGeom>
          <a:solidFill>
            <a:srgbClr val="FCFEB9"/>
          </a:solidFill>
          <a:ln w="12700">
            <a:noFill/>
            <a:miter lim="800000"/>
            <a:headEnd/>
            <a:tailEnd/>
          </a:ln>
          <a:effectLst>
            <a:outerShdw dist="35921" dir="2700000" algn="ctr" rotWithShape="0">
              <a:schemeClr val="bg2">
                <a:alpha val="50000"/>
              </a:schemeClr>
            </a:outerShdw>
          </a:effectLst>
        </p:spPr>
        <p:txBody>
          <a:bodyPr lIns="90488" tIns="44450" rIns="90488" bIns="44450"/>
          <a:lstStyle/>
          <a:p>
            <a:pPr marL="285750" indent="-285750">
              <a:lnSpc>
                <a:spcPct val="90000"/>
              </a:lnSpc>
              <a:spcBef>
                <a:spcPct val="10000"/>
              </a:spcBef>
              <a:defRPr/>
            </a:pPr>
            <a:r>
              <a:rPr lang="en-US" sz="2800" b="1">
                <a:solidFill>
                  <a:schemeClr val="accent1"/>
                </a:solidFill>
                <a:effectLst>
                  <a:outerShdw blurRad="38100" dist="38100" dir="2700000" algn="tl">
                    <a:srgbClr val="000000"/>
                  </a:outerShdw>
                </a:effectLst>
                <a:latin typeface="Arial" pitchFamily="34" charset="0"/>
              </a:rPr>
              <a:t>Isotonic</a:t>
            </a:r>
            <a:endParaRPr lang="en-US" sz="2800" b="1">
              <a:effectLst>
                <a:outerShdw blurRad="38100" dist="38100" dir="2700000" algn="tl">
                  <a:srgbClr val="FFFFFF"/>
                </a:outerShdw>
              </a:effectLst>
              <a:latin typeface="Arial" pitchFamily="34" charset="0"/>
            </a:endParaRPr>
          </a:p>
          <a:p>
            <a:pPr marL="285750" indent="-285750">
              <a:lnSpc>
                <a:spcPct val="90000"/>
              </a:lnSpc>
              <a:spcBef>
                <a:spcPct val="10000"/>
              </a:spcBef>
              <a:defRPr/>
            </a:pPr>
            <a:r>
              <a:rPr lang="en-US" sz="2800" b="1">
                <a:solidFill>
                  <a:schemeClr val="accent2"/>
                </a:solidFill>
                <a:effectLst>
                  <a:outerShdw blurRad="38100" dist="38100" dir="2700000" algn="tl">
                    <a:srgbClr val="000000"/>
                  </a:outerShdw>
                </a:effectLst>
                <a:latin typeface="Arial" pitchFamily="34" charset="0"/>
              </a:rPr>
              <a:t>Normal Saline (NS) = 0.9% NaCl </a:t>
            </a:r>
            <a:endParaRPr lang="en-US" sz="2800" b="1">
              <a:latin typeface="Arial" pitchFamily="34" charset="0"/>
            </a:endParaRPr>
          </a:p>
          <a:p>
            <a:pPr marL="285750" indent="-285750">
              <a:lnSpc>
                <a:spcPct val="90000"/>
              </a:lnSpc>
              <a:spcBef>
                <a:spcPct val="10000"/>
              </a:spcBef>
              <a:buClr>
                <a:schemeClr val="accent1"/>
              </a:buClr>
              <a:buSzPct val="125000"/>
              <a:defRPr/>
            </a:pPr>
            <a:r>
              <a:rPr lang="en-US" b="1">
                <a:solidFill>
                  <a:schemeClr val="accent1"/>
                </a:solidFill>
                <a:effectLst>
                  <a:outerShdw blurRad="38100" dist="38100" dir="2700000" algn="tl">
                    <a:srgbClr val="000000"/>
                  </a:outerShdw>
                </a:effectLst>
                <a:latin typeface="Arial" pitchFamily="34" charset="0"/>
              </a:rPr>
              <a:t>5% Glucose Sln</a:t>
            </a:r>
          </a:p>
          <a:p>
            <a:pPr marL="285750" indent="-285750">
              <a:lnSpc>
                <a:spcPct val="90000"/>
              </a:lnSpc>
              <a:spcBef>
                <a:spcPct val="10000"/>
              </a:spcBef>
              <a:buClr>
                <a:schemeClr val="accent1"/>
              </a:buClr>
              <a:buSzPct val="125000"/>
              <a:defRPr/>
            </a:pPr>
            <a:r>
              <a:rPr lang="en-US" sz="2800" b="1">
                <a:latin typeface="Arial" pitchFamily="34" charset="0"/>
              </a:rPr>
              <a:t>Used to replace body fluids</a:t>
            </a:r>
          </a:p>
        </p:txBody>
      </p:sp>
      <p:grpSp>
        <p:nvGrpSpPr>
          <p:cNvPr id="2" name="Group 4"/>
          <p:cNvGrpSpPr>
            <a:grpSpLocks/>
          </p:cNvGrpSpPr>
          <p:nvPr/>
        </p:nvGrpSpPr>
        <p:grpSpPr bwMode="auto">
          <a:xfrm>
            <a:off x="685800" y="1295400"/>
            <a:ext cx="2260600" cy="1371600"/>
            <a:chOff x="1408" y="1168"/>
            <a:chExt cx="3116" cy="1912"/>
          </a:xfrm>
        </p:grpSpPr>
        <p:sp>
          <p:nvSpPr>
            <p:cNvPr id="63509" name="Rectangle 5" descr="Solid diamond"/>
            <p:cNvSpPr>
              <a:spLocks noChangeArrowheads="1"/>
            </p:cNvSpPr>
            <p:nvPr/>
          </p:nvSpPr>
          <p:spPr bwMode="auto">
            <a:xfrm>
              <a:off x="1408" y="1168"/>
              <a:ext cx="3116" cy="1912"/>
            </a:xfrm>
            <a:prstGeom prst="rect">
              <a:avLst/>
            </a:prstGeom>
            <a:pattFill prst="solidDmnd">
              <a:fgClr>
                <a:srgbClr val="FCFEB9"/>
              </a:fgClr>
              <a:bgClr>
                <a:srgbClr val="FFFFFF"/>
              </a:bgClr>
            </a:pattFill>
            <a:ln w="12700">
              <a:solidFill>
                <a:schemeClr val="tx1"/>
              </a:solidFill>
              <a:miter lim="800000"/>
              <a:headEnd/>
              <a:tailEnd/>
            </a:ln>
          </p:spPr>
          <p:txBody>
            <a:bodyPr wrap="none" anchor="ctr"/>
            <a:lstStyle/>
            <a:p>
              <a:endParaRPr lang="ar-IQ"/>
            </a:p>
          </p:txBody>
        </p:sp>
        <p:sp>
          <p:nvSpPr>
            <p:cNvPr id="63510" name="Oval 6" descr="Solid diamond"/>
            <p:cNvSpPr>
              <a:spLocks noChangeArrowheads="1"/>
            </p:cNvSpPr>
            <p:nvPr/>
          </p:nvSpPr>
          <p:spPr bwMode="auto">
            <a:xfrm>
              <a:off x="2298" y="1488"/>
              <a:ext cx="1336" cy="1272"/>
            </a:xfrm>
            <a:prstGeom prst="ellipse">
              <a:avLst/>
            </a:prstGeom>
            <a:pattFill prst="solidDmnd">
              <a:fgClr>
                <a:srgbClr val="FC0128"/>
              </a:fgClr>
              <a:bgClr>
                <a:srgbClr val="FE8093"/>
              </a:bgClr>
            </a:pattFill>
            <a:ln w="12700">
              <a:solidFill>
                <a:schemeClr val="tx1"/>
              </a:solidFill>
              <a:round/>
              <a:headEnd/>
              <a:tailEnd/>
            </a:ln>
          </p:spPr>
          <p:txBody>
            <a:bodyPr wrap="none" anchor="ctr"/>
            <a:lstStyle/>
            <a:p>
              <a:endParaRPr lang="ar-IQ"/>
            </a:p>
          </p:txBody>
        </p:sp>
      </p:grpSp>
      <p:sp>
        <p:nvSpPr>
          <p:cNvPr id="63492" name="Rectangle 7" descr="Solid diamond"/>
          <p:cNvSpPr>
            <a:spLocks noChangeArrowheads="1"/>
          </p:cNvSpPr>
          <p:nvPr/>
        </p:nvSpPr>
        <p:spPr bwMode="auto">
          <a:xfrm>
            <a:off x="685800" y="2895600"/>
            <a:ext cx="2209800" cy="1371600"/>
          </a:xfrm>
          <a:prstGeom prst="rect">
            <a:avLst/>
          </a:prstGeom>
          <a:pattFill prst="solidDmnd">
            <a:fgClr>
              <a:schemeClr val="folHlink"/>
            </a:fgClr>
            <a:bgClr>
              <a:srgbClr val="FFFFFF"/>
            </a:bgClr>
          </a:pattFill>
          <a:ln w="12700">
            <a:solidFill>
              <a:schemeClr val="tx1"/>
            </a:solidFill>
            <a:miter lim="800000"/>
            <a:headEnd/>
            <a:tailEnd/>
          </a:ln>
        </p:spPr>
        <p:txBody>
          <a:bodyPr wrap="none" anchor="ctr"/>
          <a:lstStyle/>
          <a:p>
            <a:endParaRPr lang="ar-IQ"/>
          </a:p>
        </p:txBody>
      </p:sp>
      <p:sp>
        <p:nvSpPr>
          <p:cNvPr id="63493" name="Oval 8"/>
          <p:cNvSpPr>
            <a:spLocks noChangeArrowheads="1"/>
          </p:cNvSpPr>
          <p:nvPr/>
        </p:nvSpPr>
        <p:spPr bwMode="auto">
          <a:xfrm>
            <a:off x="1143000" y="3352800"/>
            <a:ext cx="1371600" cy="374650"/>
          </a:xfrm>
          <a:prstGeom prst="ellipse">
            <a:avLst/>
          </a:prstGeom>
          <a:gradFill rotWithShape="0">
            <a:gsLst>
              <a:gs pos="0">
                <a:srgbClr val="FC0128"/>
              </a:gs>
              <a:gs pos="100000">
                <a:srgbClr val="CA0120"/>
              </a:gs>
            </a:gsLst>
            <a:path path="shape">
              <a:fillToRect l="50000" t="50000" r="50000" b="50000"/>
            </a:path>
          </a:gradFill>
          <a:ln w="12700">
            <a:solidFill>
              <a:schemeClr val="tx1"/>
            </a:solidFill>
            <a:round/>
            <a:headEnd/>
            <a:tailEnd/>
          </a:ln>
        </p:spPr>
        <p:txBody>
          <a:bodyPr wrap="none" anchor="ctr"/>
          <a:lstStyle/>
          <a:p>
            <a:endParaRPr lang="ar-IQ"/>
          </a:p>
        </p:txBody>
      </p:sp>
      <p:sp>
        <p:nvSpPr>
          <p:cNvPr id="63494" name="AutoShape 9"/>
          <p:cNvSpPr>
            <a:spLocks noChangeArrowheads="1"/>
          </p:cNvSpPr>
          <p:nvPr/>
        </p:nvSpPr>
        <p:spPr bwMode="auto">
          <a:xfrm>
            <a:off x="1981200" y="1752600"/>
            <a:ext cx="609600" cy="152400"/>
          </a:xfrm>
          <a:prstGeom prst="rightArrow">
            <a:avLst>
              <a:gd name="adj1" fmla="val 50000"/>
              <a:gd name="adj2" fmla="val 100000"/>
            </a:avLst>
          </a:prstGeom>
          <a:solidFill>
            <a:schemeClr val="folHlink"/>
          </a:solidFill>
          <a:ln w="12700">
            <a:solidFill>
              <a:schemeClr val="tx1"/>
            </a:solidFill>
            <a:miter lim="800000"/>
            <a:headEnd/>
            <a:tailEnd/>
          </a:ln>
        </p:spPr>
        <p:txBody>
          <a:bodyPr wrap="none" anchor="ctr"/>
          <a:lstStyle/>
          <a:p>
            <a:endParaRPr lang="ar-IQ"/>
          </a:p>
        </p:txBody>
      </p:sp>
      <p:sp>
        <p:nvSpPr>
          <p:cNvPr id="63495" name="AutoShape 10"/>
          <p:cNvSpPr>
            <a:spLocks noChangeArrowheads="1"/>
          </p:cNvSpPr>
          <p:nvPr/>
        </p:nvSpPr>
        <p:spPr bwMode="auto">
          <a:xfrm flipH="1">
            <a:off x="1981200" y="2057400"/>
            <a:ext cx="533400" cy="152400"/>
          </a:xfrm>
          <a:prstGeom prst="rightArrow">
            <a:avLst>
              <a:gd name="adj1" fmla="val 50000"/>
              <a:gd name="adj2" fmla="val 87500"/>
            </a:avLst>
          </a:prstGeom>
          <a:solidFill>
            <a:schemeClr val="folHlink"/>
          </a:solidFill>
          <a:ln w="12700">
            <a:solidFill>
              <a:schemeClr val="tx1"/>
            </a:solidFill>
            <a:miter lim="800000"/>
            <a:headEnd/>
            <a:tailEnd/>
          </a:ln>
        </p:spPr>
        <p:txBody>
          <a:bodyPr wrap="none" anchor="ctr"/>
          <a:lstStyle/>
          <a:p>
            <a:endParaRPr lang="ar-IQ"/>
          </a:p>
        </p:txBody>
      </p:sp>
      <p:sp>
        <p:nvSpPr>
          <p:cNvPr id="63496" name="AutoShape 11"/>
          <p:cNvSpPr>
            <a:spLocks/>
          </p:cNvSpPr>
          <p:nvPr/>
        </p:nvSpPr>
        <p:spPr bwMode="auto">
          <a:xfrm>
            <a:off x="2895600" y="1219200"/>
            <a:ext cx="457200" cy="1447800"/>
          </a:xfrm>
          <a:prstGeom prst="rightBrace">
            <a:avLst>
              <a:gd name="adj1" fmla="val 26389"/>
              <a:gd name="adj2" fmla="val 50000"/>
            </a:avLst>
          </a:prstGeom>
          <a:noFill/>
          <a:ln w="38100">
            <a:solidFill>
              <a:schemeClr val="tx1"/>
            </a:solidFill>
            <a:round/>
            <a:headEnd/>
            <a:tailEnd/>
          </a:ln>
        </p:spPr>
        <p:txBody>
          <a:bodyPr wrap="none" anchor="ctr"/>
          <a:lstStyle/>
          <a:p>
            <a:endParaRPr lang="ar-IQ"/>
          </a:p>
        </p:txBody>
      </p:sp>
      <p:sp>
        <p:nvSpPr>
          <p:cNvPr id="233484" name="Rectangle 12"/>
          <p:cNvSpPr>
            <a:spLocks noChangeArrowheads="1"/>
          </p:cNvSpPr>
          <p:nvPr/>
        </p:nvSpPr>
        <p:spPr bwMode="auto">
          <a:xfrm>
            <a:off x="3200400" y="2667000"/>
            <a:ext cx="5562600" cy="2133600"/>
          </a:xfrm>
          <a:prstGeom prst="rect">
            <a:avLst/>
          </a:prstGeom>
          <a:solidFill>
            <a:schemeClr val="folHlink"/>
          </a:solidFill>
          <a:ln w="12700">
            <a:noFill/>
            <a:miter lim="800000"/>
            <a:headEnd/>
            <a:tailEnd/>
          </a:ln>
          <a:effectLst>
            <a:outerShdw dist="35921" dir="2700000" algn="ctr" rotWithShape="0">
              <a:schemeClr val="bg2">
                <a:alpha val="50000"/>
              </a:schemeClr>
            </a:outerShdw>
          </a:effectLst>
        </p:spPr>
        <p:txBody>
          <a:bodyPr lIns="90488" tIns="44450" rIns="90488" bIns="44450"/>
          <a:lstStyle/>
          <a:p>
            <a:pPr marL="285750" indent="-285750">
              <a:lnSpc>
                <a:spcPct val="90000"/>
              </a:lnSpc>
              <a:spcBef>
                <a:spcPct val="10000"/>
              </a:spcBef>
              <a:defRPr/>
            </a:pPr>
            <a:r>
              <a:rPr lang="en-US" sz="2800" b="1" dirty="0">
                <a:solidFill>
                  <a:schemeClr val="accent1"/>
                </a:solidFill>
                <a:effectLst>
                  <a:outerShdw blurRad="38100" dist="38100" dir="2700000" algn="tl">
                    <a:srgbClr val="000000"/>
                  </a:outerShdw>
                </a:effectLst>
                <a:latin typeface="Arial" pitchFamily="34" charset="0"/>
              </a:rPr>
              <a:t>Hypertonic</a:t>
            </a:r>
            <a:endParaRPr lang="en-US" b="1" dirty="0">
              <a:latin typeface="Arial" pitchFamily="34" charset="0"/>
            </a:endParaRPr>
          </a:p>
          <a:p>
            <a:pPr marL="285750" indent="-285750">
              <a:lnSpc>
                <a:spcPct val="90000"/>
              </a:lnSpc>
              <a:spcBef>
                <a:spcPct val="10000"/>
              </a:spcBef>
              <a:buClr>
                <a:schemeClr val="accent1"/>
              </a:buClr>
              <a:buSzPct val="125000"/>
              <a:defRPr/>
            </a:pPr>
            <a:r>
              <a:rPr lang="en-US" sz="2800" b="1" dirty="0">
                <a:latin typeface="Arial" pitchFamily="34" charset="0"/>
              </a:rPr>
              <a:t>Used to draw water from tissue</a:t>
            </a:r>
          </a:p>
          <a:p>
            <a:pPr marL="285750" indent="-285750" algn="l">
              <a:lnSpc>
                <a:spcPct val="90000"/>
              </a:lnSpc>
              <a:spcBef>
                <a:spcPct val="10000"/>
              </a:spcBef>
              <a:buClr>
                <a:schemeClr val="accent1"/>
              </a:buClr>
              <a:buSzPct val="125000"/>
              <a:defRPr/>
            </a:pPr>
            <a:r>
              <a:rPr lang="en-US" sz="2800" b="1" dirty="0">
                <a:latin typeface="Arial" pitchFamily="34" charset="0"/>
              </a:rPr>
              <a:t>To reduce swelling </a:t>
            </a:r>
          </a:p>
        </p:txBody>
      </p:sp>
      <p:sp>
        <p:nvSpPr>
          <p:cNvPr id="63498" name="AutoShape 13"/>
          <p:cNvSpPr>
            <a:spLocks/>
          </p:cNvSpPr>
          <p:nvPr/>
        </p:nvSpPr>
        <p:spPr bwMode="auto">
          <a:xfrm>
            <a:off x="2895600" y="2819400"/>
            <a:ext cx="457200" cy="1447800"/>
          </a:xfrm>
          <a:prstGeom prst="rightBrace">
            <a:avLst>
              <a:gd name="adj1" fmla="val 26389"/>
              <a:gd name="adj2" fmla="val 50000"/>
            </a:avLst>
          </a:prstGeom>
          <a:noFill/>
          <a:ln w="38100">
            <a:solidFill>
              <a:schemeClr val="tx1"/>
            </a:solidFill>
            <a:round/>
            <a:headEnd/>
            <a:tailEnd/>
          </a:ln>
        </p:spPr>
        <p:txBody>
          <a:bodyPr wrap="none" anchor="ctr"/>
          <a:lstStyle/>
          <a:p>
            <a:endParaRPr lang="ar-IQ"/>
          </a:p>
        </p:txBody>
      </p:sp>
      <p:sp>
        <p:nvSpPr>
          <p:cNvPr id="63499" name="AutoShape 15"/>
          <p:cNvSpPr>
            <a:spLocks noChangeArrowheads="1"/>
          </p:cNvSpPr>
          <p:nvPr/>
        </p:nvSpPr>
        <p:spPr bwMode="auto">
          <a:xfrm>
            <a:off x="2133600" y="3505200"/>
            <a:ext cx="609600" cy="152400"/>
          </a:xfrm>
          <a:prstGeom prst="rightArrow">
            <a:avLst>
              <a:gd name="adj1" fmla="val 50000"/>
              <a:gd name="adj2" fmla="val 100000"/>
            </a:avLst>
          </a:prstGeom>
          <a:solidFill>
            <a:schemeClr val="folHlink"/>
          </a:solidFill>
          <a:ln w="12700">
            <a:solidFill>
              <a:schemeClr val="tx1"/>
            </a:solidFill>
            <a:miter lim="800000"/>
            <a:headEnd/>
            <a:tailEnd/>
          </a:ln>
        </p:spPr>
        <p:txBody>
          <a:bodyPr wrap="none" anchor="ctr"/>
          <a:lstStyle/>
          <a:p>
            <a:endParaRPr lang="ar-IQ"/>
          </a:p>
        </p:txBody>
      </p:sp>
      <p:sp>
        <p:nvSpPr>
          <p:cNvPr id="233488" name="Rectangle 16"/>
          <p:cNvSpPr>
            <a:spLocks noChangeArrowheads="1"/>
          </p:cNvSpPr>
          <p:nvPr/>
        </p:nvSpPr>
        <p:spPr bwMode="auto">
          <a:xfrm>
            <a:off x="3124200" y="4876800"/>
            <a:ext cx="5562600" cy="1143000"/>
          </a:xfrm>
          <a:prstGeom prst="rect">
            <a:avLst/>
          </a:prstGeom>
          <a:solidFill>
            <a:srgbClr val="CCECFF"/>
          </a:solidFill>
          <a:ln w="12700">
            <a:noFill/>
            <a:miter lim="800000"/>
            <a:headEnd/>
            <a:tailEnd/>
          </a:ln>
          <a:effectLst>
            <a:outerShdw dist="35921" dir="2700000" algn="ctr" rotWithShape="0">
              <a:schemeClr val="bg2">
                <a:alpha val="50000"/>
              </a:schemeClr>
            </a:outerShdw>
          </a:effectLst>
        </p:spPr>
        <p:txBody>
          <a:bodyPr lIns="90488" tIns="44450" rIns="90488" bIns="44450"/>
          <a:lstStyle/>
          <a:p>
            <a:pPr marL="285750" indent="-285750">
              <a:lnSpc>
                <a:spcPct val="90000"/>
              </a:lnSpc>
              <a:spcBef>
                <a:spcPct val="10000"/>
              </a:spcBef>
              <a:defRPr/>
            </a:pPr>
            <a:r>
              <a:rPr lang="en-US" sz="2800" b="1" dirty="0">
                <a:solidFill>
                  <a:schemeClr val="accent1"/>
                </a:solidFill>
                <a:effectLst>
                  <a:outerShdw blurRad="38100" dist="38100" dir="2700000" algn="tl">
                    <a:srgbClr val="000000"/>
                  </a:outerShdw>
                </a:effectLst>
                <a:latin typeface="Arial" pitchFamily="34" charset="0"/>
              </a:rPr>
              <a:t>Hypotonic</a:t>
            </a:r>
            <a:endParaRPr lang="en-US" sz="2800" b="1" dirty="0">
              <a:effectLst>
                <a:outerShdw blurRad="38100" dist="38100" dir="2700000" algn="tl">
                  <a:srgbClr val="FFFFFF"/>
                </a:outerShdw>
              </a:effectLst>
              <a:latin typeface="Arial" pitchFamily="34" charset="0"/>
            </a:endParaRPr>
          </a:p>
          <a:p>
            <a:pPr marL="285750" indent="-285750">
              <a:defRPr/>
            </a:pPr>
            <a:r>
              <a:rPr lang="en-US" sz="2800" b="1" dirty="0">
                <a:latin typeface="Arial" pitchFamily="34" charset="0"/>
              </a:rPr>
              <a:t>Used to </a:t>
            </a:r>
            <a:r>
              <a:rPr lang="en-US" sz="2800" b="1" dirty="0">
                <a:solidFill>
                  <a:schemeClr val="accent2"/>
                </a:solidFill>
                <a:effectLst>
                  <a:outerShdw blurRad="38100" dist="38100" dir="2700000" algn="tl">
                    <a:srgbClr val="000000"/>
                  </a:outerShdw>
                </a:effectLst>
                <a:latin typeface="Arial" pitchFamily="34" charset="0"/>
              </a:rPr>
              <a:t>rehydrate</a:t>
            </a:r>
            <a:r>
              <a:rPr lang="en-US" sz="2800" b="1" dirty="0">
                <a:latin typeface="Arial" pitchFamily="34" charset="0"/>
              </a:rPr>
              <a:t> tissue</a:t>
            </a:r>
          </a:p>
        </p:txBody>
      </p:sp>
      <p:sp>
        <p:nvSpPr>
          <p:cNvPr id="63501" name="AutoShape 17"/>
          <p:cNvSpPr>
            <a:spLocks/>
          </p:cNvSpPr>
          <p:nvPr/>
        </p:nvSpPr>
        <p:spPr bwMode="auto">
          <a:xfrm>
            <a:off x="2895600" y="4495800"/>
            <a:ext cx="457200" cy="1676400"/>
          </a:xfrm>
          <a:prstGeom prst="rightBrace">
            <a:avLst>
              <a:gd name="adj1" fmla="val 30556"/>
              <a:gd name="adj2" fmla="val 50000"/>
            </a:avLst>
          </a:prstGeom>
          <a:noFill/>
          <a:ln w="38100">
            <a:solidFill>
              <a:schemeClr val="tx1"/>
            </a:solidFill>
            <a:round/>
            <a:headEnd/>
            <a:tailEnd/>
          </a:ln>
        </p:spPr>
        <p:txBody>
          <a:bodyPr wrap="none" anchor="ctr"/>
          <a:lstStyle/>
          <a:p>
            <a:endParaRPr lang="ar-IQ"/>
          </a:p>
        </p:txBody>
      </p:sp>
      <p:sp>
        <p:nvSpPr>
          <p:cNvPr id="63502" name="Rectangle 18"/>
          <p:cNvSpPr>
            <a:spLocks noChangeArrowheads="1"/>
          </p:cNvSpPr>
          <p:nvPr/>
        </p:nvSpPr>
        <p:spPr bwMode="auto">
          <a:xfrm>
            <a:off x="685800" y="4572000"/>
            <a:ext cx="2209800" cy="1371600"/>
          </a:xfrm>
          <a:prstGeom prst="rect">
            <a:avLst/>
          </a:prstGeom>
          <a:solidFill>
            <a:srgbClr val="CCECFF"/>
          </a:solidFill>
          <a:ln w="12700">
            <a:solidFill>
              <a:schemeClr val="tx1"/>
            </a:solidFill>
            <a:miter lim="800000"/>
            <a:headEnd/>
            <a:tailEnd/>
          </a:ln>
        </p:spPr>
        <p:txBody>
          <a:bodyPr wrap="none" anchor="ctr"/>
          <a:lstStyle/>
          <a:p>
            <a:endParaRPr lang="ar-IQ"/>
          </a:p>
        </p:txBody>
      </p:sp>
      <p:sp>
        <p:nvSpPr>
          <p:cNvPr id="63503" name="Oval 19"/>
          <p:cNvSpPr>
            <a:spLocks noChangeArrowheads="1"/>
          </p:cNvSpPr>
          <p:nvPr/>
        </p:nvSpPr>
        <p:spPr bwMode="auto">
          <a:xfrm>
            <a:off x="914400" y="4648200"/>
            <a:ext cx="1752600" cy="1143000"/>
          </a:xfrm>
          <a:prstGeom prst="ellipse">
            <a:avLst/>
          </a:prstGeom>
          <a:solidFill>
            <a:srgbClr val="FF3399"/>
          </a:solidFill>
          <a:ln w="12700">
            <a:solidFill>
              <a:schemeClr val="tx1"/>
            </a:solidFill>
            <a:round/>
            <a:headEnd/>
            <a:tailEnd/>
          </a:ln>
        </p:spPr>
        <p:txBody>
          <a:bodyPr wrap="none" anchor="ctr"/>
          <a:lstStyle/>
          <a:p>
            <a:endParaRPr lang="ar-IQ"/>
          </a:p>
        </p:txBody>
      </p:sp>
      <p:sp>
        <p:nvSpPr>
          <p:cNvPr id="63504" name="AutoShape 20"/>
          <p:cNvSpPr>
            <a:spLocks noChangeArrowheads="1"/>
          </p:cNvSpPr>
          <p:nvPr/>
        </p:nvSpPr>
        <p:spPr bwMode="auto">
          <a:xfrm>
            <a:off x="990600" y="4648200"/>
            <a:ext cx="1676400" cy="1143000"/>
          </a:xfrm>
          <a:prstGeom prst="star16">
            <a:avLst>
              <a:gd name="adj" fmla="val 37500"/>
            </a:avLst>
          </a:prstGeom>
          <a:solidFill>
            <a:schemeClr val="accent1"/>
          </a:solidFill>
          <a:ln w="12700">
            <a:solidFill>
              <a:srgbClr val="E5405D"/>
            </a:solidFill>
            <a:miter lim="800000"/>
            <a:headEnd/>
            <a:tailEnd/>
          </a:ln>
        </p:spPr>
        <p:txBody>
          <a:bodyPr wrap="none" anchor="ctr"/>
          <a:lstStyle/>
          <a:p>
            <a:endParaRPr lang="ar-IQ"/>
          </a:p>
        </p:txBody>
      </p:sp>
      <p:sp>
        <p:nvSpPr>
          <p:cNvPr id="63505" name="AutoShape 21"/>
          <p:cNvSpPr>
            <a:spLocks noChangeArrowheads="1"/>
          </p:cNvSpPr>
          <p:nvPr/>
        </p:nvSpPr>
        <p:spPr bwMode="auto">
          <a:xfrm>
            <a:off x="1066800" y="4724400"/>
            <a:ext cx="1447800" cy="990600"/>
          </a:xfrm>
          <a:prstGeom prst="star16">
            <a:avLst>
              <a:gd name="adj" fmla="val 37500"/>
            </a:avLst>
          </a:prstGeom>
          <a:solidFill>
            <a:srgbClr val="F76681"/>
          </a:solidFill>
          <a:ln w="12700">
            <a:noFill/>
            <a:miter lim="800000"/>
            <a:headEnd/>
            <a:tailEnd/>
          </a:ln>
        </p:spPr>
        <p:txBody>
          <a:bodyPr wrap="none" anchor="ctr"/>
          <a:lstStyle/>
          <a:p>
            <a:endParaRPr lang="ar-IQ"/>
          </a:p>
        </p:txBody>
      </p:sp>
      <p:sp>
        <p:nvSpPr>
          <p:cNvPr id="63506" name="AutoShape 22"/>
          <p:cNvSpPr>
            <a:spLocks noChangeArrowheads="1"/>
          </p:cNvSpPr>
          <p:nvPr/>
        </p:nvSpPr>
        <p:spPr bwMode="auto">
          <a:xfrm>
            <a:off x="1066800" y="4800600"/>
            <a:ext cx="1443038" cy="841375"/>
          </a:xfrm>
          <a:prstGeom prst="star16">
            <a:avLst>
              <a:gd name="adj" fmla="val 37500"/>
            </a:avLst>
          </a:prstGeom>
          <a:gradFill rotWithShape="0">
            <a:gsLst>
              <a:gs pos="0">
                <a:srgbClr val="FFFFFF"/>
              </a:gs>
              <a:gs pos="100000">
                <a:srgbClr val="FC0128"/>
              </a:gs>
            </a:gsLst>
            <a:path path="shape">
              <a:fillToRect l="50000" t="50000" r="50000" b="50000"/>
            </a:path>
          </a:gradFill>
          <a:ln w="12700">
            <a:noFill/>
            <a:miter lim="800000"/>
            <a:headEnd/>
            <a:tailEnd/>
          </a:ln>
        </p:spPr>
        <p:txBody>
          <a:bodyPr wrap="none" anchor="ctr"/>
          <a:lstStyle/>
          <a:p>
            <a:endParaRPr lang="ar-IQ"/>
          </a:p>
        </p:txBody>
      </p:sp>
      <p:sp>
        <p:nvSpPr>
          <p:cNvPr id="63507" name="AutoShape 24"/>
          <p:cNvSpPr>
            <a:spLocks noChangeArrowheads="1"/>
          </p:cNvSpPr>
          <p:nvPr/>
        </p:nvSpPr>
        <p:spPr bwMode="auto">
          <a:xfrm flipH="1">
            <a:off x="2133600" y="5181600"/>
            <a:ext cx="685800" cy="152400"/>
          </a:xfrm>
          <a:prstGeom prst="rightArrow">
            <a:avLst>
              <a:gd name="adj1" fmla="val 50000"/>
              <a:gd name="adj2" fmla="val 112500"/>
            </a:avLst>
          </a:prstGeom>
          <a:solidFill>
            <a:schemeClr val="folHlink"/>
          </a:solidFill>
          <a:ln w="12700">
            <a:solidFill>
              <a:schemeClr val="tx1"/>
            </a:solidFill>
            <a:miter lim="800000"/>
            <a:headEnd/>
            <a:tailEnd/>
          </a:ln>
        </p:spPr>
        <p:txBody>
          <a:bodyPr wrap="none" anchor="ctr"/>
          <a:lstStyle/>
          <a:p>
            <a:endParaRPr lang="ar-IQ"/>
          </a:p>
        </p:txBody>
      </p:sp>
      <p:sp>
        <p:nvSpPr>
          <p:cNvPr id="233498" name="Rectangle 26"/>
          <p:cNvSpPr>
            <a:spLocks noChangeArrowheads="1"/>
          </p:cNvSpPr>
          <p:nvPr/>
        </p:nvSpPr>
        <p:spPr bwMode="auto">
          <a:xfrm>
            <a:off x="1600200" y="203200"/>
            <a:ext cx="7112000" cy="711200"/>
          </a:xfrm>
          <a:prstGeom prst="rect">
            <a:avLst/>
          </a:prstGeom>
          <a:noFill/>
          <a:ln w="12700">
            <a:noFill/>
            <a:miter lim="800000"/>
            <a:headEnd/>
            <a:tailEnd/>
          </a:ln>
          <a:effectLst/>
        </p:spPr>
        <p:txBody>
          <a:bodyPr lIns="90488" tIns="44450" rIns="90488" bIns="44450" anchor="ctr"/>
          <a:lstStyle/>
          <a:p>
            <a:pPr algn="r">
              <a:lnSpc>
                <a:spcPct val="90000"/>
              </a:lnSpc>
              <a:defRPr/>
            </a:pPr>
            <a:r>
              <a:rPr lang="en-US" sz="3600" b="1">
                <a:solidFill>
                  <a:schemeClr val="accent1"/>
                </a:solidFill>
                <a:effectLst>
                  <a:outerShdw blurRad="38100" dist="38100" dir="2700000" algn="tl">
                    <a:srgbClr val="000000"/>
                  </a:outerShdw>
                </a:effectLst>
                <a:latin typeface="Arial" pitchFamily="34" charset="0"/>
              </a:rPr>
              <a:t>Osmosis and IV solutions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3475">
                                            <p:bg/>
                                          </p:spTgt>
                                        </p:tgtEl>
                                        <p:attrNameLst>
                                          <p:attrName>style.visibility</p:attrName>
                                        </p:attrNameLst>
                                      </p:cBhvr>
                                      <p:to>
                                        <p:strVal val="visible"/>
                                      </p:to>
                                    </p:set>
                                    <p:animEffect transition="in" filter="wipe(left)">
                                      <p:cBhvr>
                                        <p:cTn id="7" dur="500"/>
                                        <p:tgtEl>
                                          <p:spTgt spid="233475">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33475">
                                            <p:txEl>
                                              <p:pRg st="0" end="0"/>
                                            </p:txEl>
                                          </p:spTgt>
                                        </p:tgtEl>
                                        <p:attrNameLst>
                                          <p:attrName>style.visibility</p:attrName>
                                        </p:attrNameLst>
                                      </p:cBhvr>
                                      <p:to>
                                        <p:strVal val="visible"/>
                                      </p:to>
                                    </p:set>
                                    <p:animEffect transition="in" filter="wipe(left)">
                                      <p:cBhvr>
                                        <p:cTn id="10" dur="500"/>
                                        <p:tgtEl>
                                          <p:spTgt spid="2334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33475">
                                            <p:txEl>
                                              <p:pRg st="1" end="1"/>
                                            </p:txEl>
                                          </p:spTgt>
                                        </p:tgtEl>
                                        <p:attrNameLst>
                                          <p:attrName>style.visibility</p:attrName>
                                        </p:attrNameLst>
                                      </p:cBhvr>
                                      <p:to>
                                        <p:strVal val="visible"/>
                                      </p:to>
                                    </p:set>
                                    <p:animEffect transition="in" filter="wipe(left)">
                                      <p:cBhvr>
                                        <p:cTn id="15" dur="500"/>
                                        <p:tgtEl>
                                          <p:spTgt spid="233475">
                                            <p:txEl>
                                              <p:pRg st="1" end="1"/>
                                            </p:txEl>
                                          </p:spTgt>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233475">
                                            <p:txEl>
                                              <p:pRg st="2" end="2"/>
                                            </p:txEl>
                                          </p:spTgt>
                                        </p:tgtEl>
                                        <p:attrNameLst>
                                          <p:attrName>style.visibility</p:attrName>
                                        </p:attrNameLst>
                                      </p:cBhvr>
                                      <p:to>
                                        <p:strVal val="visible"/>
                                      </p:to>
                                    </p:set>
                                    <p:animEffect transition="in" filter="wipe(left)">
                                      <p:cBhvr>
                                        <p:cTn id="19" dur="500"/>
                                        <p:tgtEl>
                                          <p:spTgt spid="233475">
                                            <p:txEl>
                                              <p:pRg st="2" end="2"/>
                                            </p:txEl>
                                          </p:spTgt>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233475">
                                            <p:txEl>
                                              <p:pRg st="3" end="3"/>
                                            </p:txEl>
                                          </p:spTgt>
                                        </p:tgtEl>
                                        <p:attrNameLst>
                                          <p:attrName>style.visibility</p:attrName>
                                        </p:attrNameLst>
                                      </p:cBhvr>
                                      <p:to>
                                        <p:strVal val="visible"/>
                                      </p:to>
                                    </p:set>
                                    <p:animEffect transition="in" filter="wipe(left)">
                                      <p:cBhvr>
                                        <p:cTn id="23" dur="500"/>
                                        <p:tgtEl>
                                          <p:spTgt spid="23347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33484">
                                            <p:bg/>
                                          </p:spTgt>
                                        </p:tgtEl>
                                        <p:attrNameLst>
                                          <p:attrName>style.visibility</p:attrName>
                                        </p:attrNameLst>
                                      </p:cBhvr>
                                      <p:to>
                                        <p:strVal val="visible"/>
                                      </p:to>
                                    </p:set>
                                    <p:animEffect transition="in" filter="wipe(left)">
                                      <p:cBhvr>
                                        <p:cTn id="28" dur="500"/>
                                        <p:tgtEl>
                                          <p:spTgt spid="233484">
                                            <p:bg/>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233484">
                                            <p:txEl>
                                              <p:pRg st="0" end="0"/>
                                            </p:txEl>
                                          </p:spTgt>
                                        </p:tgtEl>
                                        <p:attrNameLst>
                                          <p:attrName>style.visibility</p:attrName>
                                        </p:attrNameLst>
                                      </p:cBhvr>
                                      <p:to>
                                        <p:strVal val="visible"/>
                                      </p:to>
                                    </p:set>
                                    <p:animEffect transition="in" filter="wipe(left)">
                                      <p:cBhvr>
                                        <p:cTn id="32" dur="500"/>
                                        <p:tgtEl>
                                          <p:spTgt spid="233484">
                                            <p:txEl>
                                              <p:pRg st="0" end="0"/>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233484">
                                            <p:txEl>
                                              <p:pRg st="1" end="1"/>
                                            </p:txEl>
                                          </p:spTgt>
                                        </p:tgtEl>
                                        <p:attrNameLst>
                                          <p:attrName>style.visibility</p:attrName>
                                        </p:attrNameLst>
                                      </p:cBhvr>
                                      <p:to>
                                        <p:strVal val="visible"/>
                                      </p:to>
                                    </p:set>
                                    <p:animEffect transition="in" filter="wipe(left)">
                                      <p:cBhvr>
                                        <p:cTn id="36" dur="500"/>
                                        <p:tgtEl>
                                          <p:spTgt spid="233484">
                                            <p:txEl>
                                              <p:pRg st="1" end="1"/>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233484">
                                            <p:txEl>
                                              <p:pRg st="2" end="2"/>
                                            </p:txEl>
                                          </p:spTgt>
                                        </p:tgtEl>
                                        <p:attrNameLst>
                                          <p:attrName>style.visibility</p:attrName>
                                        </p:attrNameLst>
                                      </p:cBhvr>
                                      <p:to>
                                        <p:strVal val="visible"/>
                                      </p:to>
                                    </p:set>
                                    <p:animEffect transition="in" filter="wipe(left)">
                                      <p:cBhvr>
                                        <p:cTn id="40" dur="500"/>
                                        <p:tgtEl>
                                          <p:spTgt spid="233484">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33488">
                                            <p:bg/>
                                          </p:spTgt>
                                        </p:tgtEl>
                                        <p:attrNameLst>
                                          <p:attrName>style.visibility</p:attrName>
                                        </p:attrNameLst>
                                      </p:cBhvr>
                                      <p:to>
                                        <p:strVal val="visible"/>
                                      </p:to>
                                    </p:set>
                                    <p:animEffect transition="in" filter="wipe(left)">
                                      <p:cBhvr>
                                        <p:cTn id="45" dur="500"/>
                                        <p:tgtEl>
                                          <p:spTgt spid="233488">
                                            <p:bg/>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33488">
                                            <p:txEl>
                                              <p:pRg st="0" end="0"/>
                                            </p:txEl>
                                          </p:spTgt>
                                        </p:tgtEl>
                                        <p:attrNameLst>
                                          <p:attrName>style.visibility</p:attrName>
                                        </p:attrNameLst>
                                      </p:cBhvr>
                                      <p:to>
                                        <p:strVal val="visible"/>
                                      </p:to>
                                    </p:set>
                                    <p:animEffect transition="in" filter="wipe(left)">
                                      <p:cBhvr>
                                        <p:cTn id="48" dur="500"/>
                                        <p:tgtEl>
                                          <p:spTgt spid="233488">
                                            <p:txEl>
                                              <p:pRg st="0" end="0"/>
                                            </p:txEl>
                                          </p:spTgt>
                                        </p:tgtEl>
                                      </p:cBhvr>
                                    </p:animEffect>
                                  </p:childTnLst>
                                </p:cTn>
                              </p:par>
                            </p:childTnLst>
                          </p:cTn>
                        </p:par>
                        <p:par>
                          <p:cTn id="49" fill="hold">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233488">
                                            <p:txEl>
                                              <p:pRg st="1" end="1"/>
                                            </p:txEl>
                                          </p:spTgt>
                                        </p:tgtEl>
                                        <p:attrNameLst>
                                          <p:attrName>style.visibility</p:attrName>
                                        </p:attrNameLst>
                                      </p:cBhvr>
                                      <p:to>
                                        <p:strVal val="visible"/>
                                      </p:to>
                                    </p:set>
                                    <p:animEffect transition="in" filter="wipe(left)">
                                      <p:cBhvr>
                                        <p:cTn id="52" dur="500"/>
                                        <p:tgtEl>
                                          <p:spTgt spid="2334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allAtOnce" animBg="1"/>
      <p:bldP spid="233484" grpId="0" build="allAtOnce" animBg="1"/>
      <p:bldP spid="233488"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a:bodyPr>
          <a:lstStyle/>
          <a:p>
            <a:pPr algn="ctr">
              <a:buNone/>
            </a:pPr>
            <a:r>
              <a:rPr lang="en-US" b="1" dirty="0" smtClean="0">
                <a:solidFill>
                  <a:srgbClr val="FF0000"/>
                </a:solidFill>
              </a:rPr>
              <a:t>Types of mixture</a:t>
            </a:r>
            <a:endParaRPr lang="en-US" dirty="0" smtClean="0">
              <a:solidFill>
                <a:srgbClr val="FF0000"/>
              </a:solidFill>
            </a:endParaRPr>
          </a:p>
          <a:p>
            <a:pPr algn="l">
              <a:buNone/>
            </a:pPr>
            <a:r>
              <a:rPr lang="en-US" b="1" dirty="0" smtClean="0">
                <a:solidFill>
                  <a:srgbClr val="FF0000"/>
                </a:solidFill>
              </a:rPr>
              <a:t>Solution:</a:t>
            </a:r>
            <a:endParaRPr lang="en-US" dirty="0" smtClean="0">
              <a:solidFill>
                <a:srgbClr val="FF0000"/>
              </a:solidFill>
            </a:endParaRPr>
          </a:p>
          <a:p>
            <a:pPr algn="l">
              <a:buNone/>
            </a:pPr>
            <a:r>
              <a:rPr lang="en-US" dirty="0" smtClean="0">
                <a:latin typeface="Arial" pitchFamily="34" charset="0"/>
                <a:cs typeface="Arial" pitchFamily="34" charset="0"/>
              </a:rPr>
              <a:t>Is define as a homogenous mixture with uniform properties throughout. In true solution the solute cannot be isolated from the solution by filtration ,the particle size of the solute is about the same as that of solvent, and solvent and solute pass directly through the filter paper.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85786" y="714356"/>
            <a:ext cx="7643866" cy="4130361"/>
          </a:xfrm>
          <a:prstGeom prst="rect">
            <a:avLst/>
          </a:prstGeom>
        </p:spPr>
        <p:txBody>
          <a:bodyPr wrap="square">
            <a:spAutoFit/>
          </a:bodyPr>
          <a:lstStyle/>
          <a:p>
            <a:pPr algn="l"/>
            <a:endParaRPr lang="en-US" sz="2400" dirty="0" smtClean="0"/>
          </a:p>
          <a:p>
            <a:pPr algn="l"/>
            <a:r>
              <a:rPr lang="en-US" sz="2400" dirty="0" smtClean="0"/>
              <a:t>What happen to RBC when  placed in the following solution </a:t>
            </a:r>
          </a:p>
          <a:p>
            <a:pPr algn="l"/>
            <a:endParaRPr lang="en-US" sz="2400" dirty="0" smtClean="0"/>
          </a:p>
          <a:p>
            <a:pPr algn="l"/>
            <a:r>
              <a:rPr lang="en-US" sz="2800" dirty="0" smtClean="0"/>
              <a:t>1) not change   2) </a:t>
            </a:r>
            <a:r>
              <a:rPr lang="en-US" sz="2800" dirty="0" err="1" smtClean="0"/>
              <a:t>hemolyze</a:t>
            </a:r>
            <a:r>
              <a:rPr lang="en-US" sz="2800" dirty="0" smtClean="0"/>
              <a:t>    3) crenate.</a:t>
            </a:r>
          </a:p>
          <a:p>
            <a:pPr algn="l">
              <a:spcAft>
                <a:spcPct val="20000"/>
              </a:spcAft>
            </a:pPr>
            <a:endParaRPr lang="en-US" sz="2800" dirty="0" smtClean="0"/>
          </a:p>
          <a:p>
            <a:pPr algn="l">
              <a:spcAft>
                <a:spcPct val="20000"/>
              </a:spcAft>
            </a:pPr>
            <a:r>
              <a:rPr lang="en-US" sz="2800" dirty="0" smtClean="0"/>
              <a:t>	A._</a:t>
            </a:r>
            <a:r>
              <a:rPr lang="en-US" sz="2800" u="sng" dirty="0" smtClean="0"/>
              <a:t>1</a:t>
            </a:r>
            <a:r>
              <a:rPr lang="en-US" sz="2800" dirty="0" smtClean="0"/>
              <a:t>_ 5% glucose solution </a:t>
            </a:r>
          </a:p>
          <a:p>
            <a:pPr algn="l">
              <a:spcAft>
                <a:spcPct val="20000"/>
              </a:spcAft>
            </a:pPr>
            <a:r>
              <a:rPr lang="en-US" sz="2800" dirty="0" smtClean="0"/>
              <a:t>	B._</a:t>
            </a:r>
            <a:r>
              <a:rPr lang="en-US" sz="2800" u="sng" dirty="0" smtClean="0"/>
              <a:t>2</a:t>
            </a:r>
            <a:r>
              <a:rPr lang="en-US" sz="2800" dirty="0" smtClean="0"/>
              <a:t>_ 1% glucose solution </a:t>
            </a:r>
          </a:p>
          <a:p>
            <a:pPr algn="l">
              <a:spcAft>
                <a:spcPct val="20000"/>
              </a:spcAft>
            </a:pPr>
            <a:r>
              <a:rPr lang="en-US" sz="2800" dirty="0" smtClean="0"/>
              <a:t>	C._</a:t>
            </a:r>
            <a:r>
              <a:rPr lang="en-US" sz="2800" u="sng" dirty="0" smtClean="0"/>
              <a:t>2</a:t>
            </a:r>
            <a:r>
              <a:rPr lang="en-US" sz="2800" dirty="0" smtClean="0"/>
              <a:t>_ 0.5%  </a:t>
            </a:r>
            <a:r>
              <a:rPr lang="en-US" sz="2800" dirty="0" err="1" smtClean="0"/>
              <a:t>NaCl</a:t>
            </a:r>
            <a:r>
              <a:rPr lang="en-US" sz="2800" dirty="0" smtClean="0"/>
              <a:t> solution </a:t>
            </a:r>
          </a:p>
          <a:p>
            <a:pPr algn="l">
              <a:spcAft>
                <a:spcPct val="20000"/>
              </a:spcAft>
            </a:pPr>
            <a:r>
              <a:rPr lang="en-US" sz="2800" dirty="0" smtClean="0"/>
              <a:t>	D._</a:t>
            </a:r>
            <a:r>
              <a:rPr lang="en-US" sz="2800" u="sng" dirty="0" smtClean="0"/>
              <a:t>3</a:t>
            </a:r>
            <a:r>
              <a:rPr lang="en-US" sz="2800" dirty="0" smtClean="0"/>
              <a:t>_ 2% </a:t>
            </a:r>
            <a:r>
              <a:rPr lang="en-US" sz="2800" dirty="0" err="1" smtClean="0"/>
              <a:t>NaCl</a:t>
            </a:r>
            <a:r>
              <a:rPr lang="en-US" sz="2800" dirty="0" smtClean="0"/>
              <a:t> solution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Dialysis</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l">
              <a:buNone/>
            </a:pPr>
            <a:r>
              <a:rPr lang="en-US" dirty="0" smtClean="0">
                <a:latin typeface="Arial" pitchFamily="34" charset="0"/>
                <a:cs typeface="Arial" pitchFamily="34" charset="0"/>
              </a:rPr>
              <a:t>Is the movement of small particles and water through a semi permeable membrane.</a:t>
            </a:r>
          </a:p>
          <a:p>
            <a:pPr algn="l">
              <a:buNone/>
            </a:pPr>
            <a:r>
              <a:rPr lang="en-US" dirty="0" smtClean="0">
                <a:latin typeface="Arial" pitchFamily="34" charset="0"/>
                <a:cs typeface="Arial" pitchFamily="34" charset="0"/>
              </a:rPr>
              <a:t>The fluid of the body undergo dialysis by the membranes of the kidneys, which remove waste material ,excess salts, and water.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ar-IQ"/>
          </a:p>
        </p:txBody>
      </p:sp>
      <p:sp>
        <p:nvSpPr>
          <p:cNvPr id="64515"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ar-IQ"/>
          </a:p>
        </p:txBody>
      </p:sp>
      <p:sp>
        <p:nvSpPr>
          <p:cNvPr id="235524" name="Rectangle 4"/>
          <p:cNvSpPr>
            <a:spLocks noChangeArrowheads="1"/>
          </p:cNvSpPr>
          <p:nvPr/>
        </p:nvSpPr>
        <p:spPr bwMode="auto">
          <a:xfrm>
            <a:off x="6096000" y="203200"/>
            <a:ext cx="2616200" cy="939800"/>
          </a:xfrm>
          <a:prstGeom prst="rect">
            <a:avLst/>
          </a:prstGeom>
          <a:noFill/>
          <a:ln w="12700">
            <a:noFill/>
            <a:miter lim="800000"/>
            <a:headEnd/>
            <a:tailEnd/>
          </a:ln>
          <a:effectLst/>
        </p:spPr>
        <p:txBody>
          <a:bodyPr lIns="90488" tIns="44450" rIns="90488" bIns="44450" anchor="ctr"/>
          <a:lstStyle/>
          <a:p>
            <a:pPr algn="r">
              <a:lnSpc>
                <a:spcPct val="90000"/>
              </a:lnSpc>
              <a:defRPr/>
            </a:pPr>
            <a:r>
              <a:rPr lang="en-US" sz="4000" b="1">
                <a:solidFill>
                  <a:schemeClr val="accent1"/>
                </a:solidFill>
                <a:effectLst>
                  <a:outerShdw blurRad="38100" dist="38100" dir="2700000" algn="tl">
                    <a:srgbClr val="000000"/>
                  </a:outerShdw>
                </a:effectLst>
                <a:latin typeface="Arial" pitchFamily="34" charset="0"/>
              </a:rPr>
              <a:t>Dialysis</a:t>
            </a:r>
          </a:p>
        </p:txBody>
      </p:sp>
      <p:grpSp>
        <p:nvGrpSpPr>
          <p:cNvPr id="2" name="Group 5"/>
          <p:cNvGrpSpPr>
            <a:grpSpLocks/>
          </p:cNvGrpSpPr>
          <p:nvPr/>
        </p:nvGrpSpPr>
        <p:grpSpPr bwMode="auto">
          <a:xfrm>
            <a:off x="228600" y="1752600"/>
            <a:ext cx="8610600" cy="4724400"/>
            <a:chOff x="276" y="952"/>
            <a:chExt cx="5196" cy="3148"/>
          </a:xfrm>
        </p:grpSpPr>
        <p:sp>
          <p:nvSpPr>
            <p:cNvPr id="64524" name="Rectangle 6"/>
            <p:cNvSpPr>
              <a:spLocks noChangeArrowheads="1"/>
            </p:cNvSpPr>
            <p:nvPr/>
          </p:nvSpPr>
          <p:spPr bwMode="auto">
            <a:xfrm>
              <a:off x="2796" y="960"/>
              <a:ext cx="2676" cy="3132"/>
            </a:xfrm>
            <a:prstGeom prst="rect">
              <a:avLst/>
            </a:prstGeom>
            <a:solidFill>
              <a:srgbClr val="C0FEF9"/>
            </a:solidFill>
            <a:ln w="12700">
              <a:noFill/>
              <a:miter lim="800000"/>
              <a:headEnd/>
              <a:tailEnd/>
            </a:ln>
          </p:spPr>
          <p:txBody>
            <a:bodyPr wrap="none" anchor="ctr"/>
            <a:lstStyle/>
            <a:p>
              <a:endParaRPr lang="ar-IQ"/>
            </a:p>
          </p:txBody>
        </p:sp>
        <p:sp>
          <p:nvSpPr>
            <p:cNvPr id="64525" name="Rectangle 7"/>
            <p:cNvSpPr>
              <a:spLocks noChangeArrowheads="1"/>
            </p:cNvSpPr>
            <p:nvPr/>
          </p:nvSpPr>
          <p:spPr bwMode="auto">
            <a:xfrm>
              <a:off x="276" y="960"/>
              <a:ext cx="2532" cy="3120"/>
            </a:xfrm>
            <a:prstGeom prst="rect">
              <a:avLst/>
            </a:prstGeom>
            <a:solidFill>
              <a:srgbClr val="FCFEB9"/>
            </a:solidFill>
            <a:ln w="12700">
              <a:noFill/>
              <a:miter lim="800000"/>
              <a:headEnd/>
              <a:tailEnd/>
            </a:ln>
          </p:spPr>
          <p:txBody>
            <a:bodyPr wrap="none" anchor="ctr"/>
            <a:lstStyle/>
            <a:p>
              <a:endParaRPr lang="ar-IQ"/>
            </a:p>
          </p:txBody>
        </p:sp>
        <p:sp>
          <p:nvSpPr>
            <p:cNvPr id="64526" name="Rectangle 8"/>
            <p:cNvSpPr>
              <a:spLocks noChangeArrowheads="1"/>
            </p:cNvSpPr>
            <p:nvPr/>
          </p:nvSpPr>
          <p:spPr bwMode="auto">
            <a:xfrm>
              <a:off x="2756" y="952"/>
              <a:ext cx="120" cy="292"/>
            </a:xfrm>
            <a:prstGeom prst="rect">
              <a:avLst/>
            </a:prstGeom>
            <a:solidFill>
              <a:schemeClr val="tx2"/>
            </a:solidFill>
            <a:ln w="12700">
              <a:solidFill>
                <a:schemeClr val="tx1"/>
              </a:solidFill>
              <a:miter lim="800000"/>
              <a:headEnd/>
              <a:tailEnd/>
            </a:ln>
          </p:spPr>
          <p:txBody>
            <a:bodyPr wrap="none" anchor="ctr"/>
            <a:lstStyle/>
            <a:p>
              <a:endParaRPr lang="ar-IQ"/>
            </a:p>
          </p:txBody>
        </p:sp>
        <p:sp>
          <p:nvSpPr>
            <p:cNvPr id="64527" name="Rectangle 9"/>
            <p:cNvSpPr>
              <a:spLocks noChangeArrowheads="1"/>
            </p:cNvSpPr>
            <p:nvPr/>
          </p:nvSpPr>
          <p:spPr bwMode="auto">
            <a:xfrm>
              <a:off x="2756" y="1364"/>
              <a:ext cx="120" cy="376"/>
            </a:xfrm>
            <a:prstGeom prst="rect">
              <a:avLst/>
            </a:prstGeom>
            <a:solidFill>
              <a:schemeClr val="tx2"/>
            </a:solidFill>
            <a:ln w="12700">
              <a:solidFill>
                <a:schemeClr val="tx1"/>
              </a:solidFill>
              <a:miter lim="800000"/>
              <a:headEnd/>
              <a:tailEnd/>
            </a:ln>
          </p:spPr>
          <p:txBody>
            <a:bodyPr wrap="none" anchor="ctr"/>
            <a:lstStyle/>
            <a:p>
              <a:endParaRPr lang="ar-IQ"/>
            </a:p>
          </p:txBody>
        </p:sp>
        <p:sp>
          <p:nvSpPr>
            <p:cNvPr id="64528" name="Rectangle 10"/>
            <p:cNvSpPr>
              <a:spLocks noChangeArrowheads="1"/>
            </p:cNvSpPr>
            <p:nvPr/>
          </p:nvSpPr>
          <p:spPr bwMode="auto">
            <a:xfrm>
              <a:off x="2756" y="1844"/>
              <a:ext cx="120" cy="376"/>
            </a:xfrm>
            <a:prstGeom prst="rect">
              <a:avLst/>
            </a:prstGeom>
            <a:solidFill>
              <a:schemeClr val="tx2"/>
            </a:solidFill>
            <a:ln w="12700">
              <a:solidFill>
                <a:schemeClr val="tx1"/>
              </a:solidFill>
              <a:miter lim="800000"/>
              <a:headEnd/>
              <a:tailEnd/>
            </a:ln>
          </p:spPr>
          <p:txBody>
            <a:bodyPr wrap="none" anchor="ctr"/>
            <a:lstStyle/>
            <a:p>
              <a:endParaRPr lang="ar-IQ"/>
            </a:p>
          </p:txBody>
        </p:sp>
        <p:sp>
          <p:nvSpPr>
            <p:cNvPr id="64529" name="Rectangle 11"/>
            <p:cNvSpPr>
              <a:spLocks noChangeArrowheads="1"/>
            </p:cNvSpPr>
            <p:nvPr/>
          </p:nvSpPr>
          <p:spPr bwMode="auto">
            <a:xfrm>
              <a:off x="2756" y="2340"/>
              <a:ext cx="120" cy="376"/>
            </a:xfrm>
            <a:prstGeom prst="rect">
              <a:avLst/>
            </a:prstGeom>
            <a:solidFill>
              <a:schemeClr val="tx2"/>
            </a:solidFill>
            <a:ln w="12700">
              <a:solidFill>
                <a:schemeClr val="tx1"/>
              </a:solidFill>
              <a:miter lim="800000"/>
              <a:headEnd/>
              <a:tailEnd/>
            </a:ln>
          </p:spPr>
          <p:txBody>
            <a:bodyPr wrap="none" anchor="ctr"/>
            <a:lstStyle/>
            <a:p>
              <a:endParaRPr lang="ar-IQ"/>
            </a:p>
          </p:txBody>
        </p:sp>
        <p:sp>
          <p:nvSpPr>
            <p:cNvPr id="64530" name="Rectangle 12"/>
            <p:cNvSpPr>
              <a:spLocks noChangeArrowheads="1"/>
            </p:cNvSpPr>
            <p:nvPr/>
          </p:nvSpPr>
          <p:spPr bwMode="auto">
            <a:xfrm>
              <a:off x="2756" y="2820"/>
              <a:ext cx="120" cy="376"/>
            </a:xfrm>
            <a:prstGeom prst="rect">
              <a:avLst/>
            </a:prstGeom>
            <a:solidFill>
              <a:schemeClr val="tx2"/>
            </a:solidFill>
            <a:ln w="12700">
              <a:solidFill>
                <a:schemeClr val="tx1"/>
              </a:solidFill>
              <a:miter lim="800000"/>
              <a:headEnd/>
              <a:tailEnd/>
            </a:ln>
          </p:spPr>
          <p:txBody>
            <a:bodyPr wrap="none" anchor="ctr"/>
            <a:lstStyle/>
            <a:p>
              <a:endParaRPr lang="ar-IQ"/>
            </a:p>
          </p:txBody>
        </p:sp>
        <p:sp>
          <p:nvSpPr>
            <p:cNvPr id="64531" name="Rectangle 13"/>
            <p:cNvSpPr>
              <a:spLocks noChangeArrowheads="1"/>
            </p:cNvSpPr>
            <p:nvPr/>
          </p:nvSpPr>
          <p:spPr bwMode="auto">
            <a:xfrm>
              <a:off x="2756" y="3300"/>
              <a:ext cx="120" cy="376"/>
            </a:xfrm>
            <a:prstGeom prst="rect">
              <a:avLst/>
            </a:prstGeom>
            <a:solidFill>
              <a:schemeClr val="tx2"/>
            </a:solidFill>
            <a:ln w="12700">
              <a:solidFill>
                <a:schemeClr val="tx1"/>
              </a:solidFill>
              <a:miter lim="800000"/>
              <a:headEnd/>
              <a:tailEnd/>
            </a:ln>
          </p:spPr>
          <p:txBody>
            <a:bodyPr wrap="none" anchor="ctr"/>
            <a:lstStyle/>
            <a:p>
              <a:endParaRPr lang="ar-IQ"/>
            </a:p>
          </p:txBody>
        </p:sp>
        <p:sp>
          <p:nvSpPr>
            <p:cNvPr id="64532" name="Rectangle 14"/>
            <p:cNvSpPr>
              <a:spLocks noChangeArrowheads="1"/>
            </p:cNvSpPr>
            <p:nvPr/>
          </p:nvSpPr>
          <p:spPr bwMode="auto">
            <a:xfrm>
              <a:off x="2756" y="3780"/>
              <a:ext cx="120" cy="320"/>
            </a:xfrm>
            <a:prstGeom prst="rect">
              <a:avLst/>
            </a:prstGeom>
            <a:solidFill>
              <a:schemeClr val="tx2"/>
            </a:solidFill>
            <a:ln w="12700">
              <a:solidFill>
                <a:schemeClr val="tx1"/>
              </a:solidFill>
              <a:miter lim="800000"/>
              <a:headEnd/>
              <a:tailEnd/>
            </a:ln>
          </p:spPr>
          <p:txBody>
            <a:bodyPr wrap="none" anchor="ctr"/>
            <a:lstStyle/>
            <a:p>
              <a:endParaRPr lang="ar-IQ"/>
            </a:p>
          </p:txBody>
        </p:sp>
        <p:sp>
          <p:nvSpPr>
            <p:cNvPr id="64533" name="Oval 15"/>
            <p:cNvSpPr>
              <a:spLocks noChangeArrowheads="1"/>
            </p:cNvSpPr>
            <p:nvPr/>
          </p:nvSpPr>
          <p:spPr bwMode="auto">
            <a:xfrm>
              <a:off x="1476" y="170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34" name="Oval 16"/>
            <p:cNvSpPr>
              <a:spLocks noChangeArrowheads="1"/>
            </p:cNvSpPr>
            <p:nvPr/>
          </p:nvSpPr>
          <p:spPr bwMode="auto">
            <a:xfrm>
              <a:off x="1060" y="1508"/>
              <a:ext cx="328" cy="312"/>
            </a:xfrm>
            <a:prstGeom prst="ellipse">
              <a:avLst/>
            </a:prstGeom>
            <a:solidFill>
              <a:schemeClr val="folHlink"/>
            </a:solidFill>
            <a:ln w="12700">
              <a:solidFill>
                <a:schemeClr val="tx1"/>
              </a:solidFill>
              <a:round/>
              <a:headEnd/>
              <a:tailEnd/>
            </a:ln>
          </p:spPr>
          <p:txBody>
            <a:bodyPr wrap="none" lIns="90488" tIns="44450" rIns="90488" bIns="44450" anchor="ctr"/>
            <a:lstStyle/>
            <a:p>
              <a:pPr algn="ctr"/>
              <a:r>
                <a:rPr lang="en-US" sz="2000" b="1">
                  <a:latin typeface="Arial" pitchFamily="34" charset="0"/>
                </a:rPr>
                <a:t>Na</a:t>
              </a:r>
              <a:r>
                <a:rPr lang="en-US" sz="2000" b="1" baseline="30000">
                  <a:latin typeface="Arial" pitchFamily="34" charset="0"/>
                </a:rPr>
                <a:t>+</a:t>
              </a:r>
            </a:p>
          </p:txBody>
        </p:sp>
        <p:sp>
          <p:nvSpPr>
            <p:cNvPr id="64535" name="Oval 17"/>
            <p:cNvSpPr>
              <a:spLocks noChangeArrowheads="1"/>
            </p:cNvSpPr>
            <p:nvPr/>
          </p:nvSpPr>
          <p:spPr bwMode="auto">
            <a:xfrm>
              <a:off x="724" y="2116"/>
              <a:ext cx="744" cy="760"/>
            </a:xfrm>
            <a:prstGeom prst="ellipse">
              <a:avLst/>
            </a:prstGeom>
            <a:solidFill>
              <a:srgbClr val="00FF00"/>
            </a:solidFill>
            <a:ln w="12700">
              <a:solidFill>
                <a:schemeClr val="tx1"/>
              </a:solidFill>
              <a:round/>
              <a:headEnd/>
              <a:tailEnd/>
            </a:ln>
          </p:spPr>
          <p:txBody>
            <a:bodyPr wrap="none" lIns="90488" tIns="44450" rIns="90488" bIns="44450" anchor="ctr"/>
            <a:lstStyle/>
            <a:p>
              <a:pPr algn="ctr"/>
              <a:r>
                <a:rPr lang="en-US" b="1">
                  <a:latin typeface="Arial" pitchFamily="34" charset="0"/>
                </a:rPr>
                <a:t>Cl</a:t>
              </a:r>
              <a:r>
                <a:rPr lang="en-US" sz="3200" b="1" baseline="30000">
                  <a:latin typeface="Arial" pitchFamily="34" charset="0"/>
                </a:rPr>
                <a:t>-</a:t>
              </a:r>
            </a:p>
          </p:txBody>
        </p:sp>
        <p:sp>
          <p:nvSpPr>
            <p:cNvPr id="64536" name="Oval 18"/>
            <p:cNvSpPr>
              <a:spLocks noChangeArrowheads="1"/>
            </p:cNvSpPr>
            <p:nvPr/>
          </p:nvSpPr>
          <p:spPr bwMode="auto">
            <a:xfrm>
              <a:off x="1716" y="2084"/>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37" name="Oval 19"/>
            <p:cNvSpPr>
              <a:spLocks noChangeArrowheads="1"/>
            </p:cNvSpPr>
            <p:nvPr/>
          </p:nvSpPr>
          <p:spPr bwMode="auto">
            <a:xfrm>
              <a:off x="2164" y="250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38" name="Oval 20"/>
            <p:cNvSpPr>
              <a:spLocks noChangeArrowheads="1"/>
            </p:cNvSpPr>
            <p:nvPr/>
          </p:nvSpPr>
          <p:spPr bwMode="auto">
            <a:xfrm>
              <a:off x="2532" y="274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39" name="Oval 21"/>
            <p:cNvSpPr>
              <a:spLocks noChangeArrowheads="1"/>
            </p:cNvSpPr>
            <p:nvPr/>
          </p:nvSpPr>
          <p:spPr bwMode="auto">
            <a:xfrm>
              <a:off x="2644" y="178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0" name="Oval 22"/>
            <p:cNvSpPr>
              <a:spLocks noChangeArrowheads="1"/>
            </p:cNvSpPr>
            <p:nvPr/>
          </p:nvSpPr>
          <p:spPr bwMode="auto">
            <a:xfrm>
              <a:off x="3940" y="2932"/>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1" name="Oval 23"/>
            <p:cNvSpPr>
              <a:spLocks noChangeArrowheads="1"/>
            </p:cNvSpPr>
            <p:nvPr/>
          </p:nvSpPr>
          <p:spPr bwMode="auto">
            <a:xfrm>
              <a:off x="3492" y="1524"/>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2" name="Oval 24"/>
            <p:cNvSpPr>
              <a:spLocks noChangeArrowheads="1"/>
            </p:cNvSpPr>
            <p:nvPr/>
          </p:nvSpPr>
          <p:spPr bwMode="auto">
            <a:xfrm>
              <a:off x="980" y="1316"/>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3" name="Oval 25"/>
            <p:cNvSpPr>
              <a:spLocks noChangeArrowheads="1"/>
            </p:cNvSpPr>
            <p:nvPr/>
          </p:nvSpPr>
          <p:spPr bwMode="auto">
            <a:xfrm>
              <a:off x="3028" y="3652"/>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4" name="Oval 26"/>
            <p:cNvSpPr>
              <a:spLocks noChangeArrowheads="1"/>
            </p:cNvSpPr>
            <p:nvPr/>
          </p:nvSpPr>
          <p:spPr bwMode="auto">
            <a:xfrm>
              <a:off x="2068" y="1876"/>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5" name="Oval 27"/>
            <p:cNvSpPr>
              <a:spLocks noChangeArrowheads="1"/>
            </p:cNvSpPr>
            <p:nvPr/>
          </p:nvSpPr>
          <p:spPr bwMode="auto">
            <a:xfrm>
              <a:off x="1732" y="258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6" name="Oval 28"/>
            <p:cNvSpPr>
              <a:spLocks noChangeArrowheads="1"/>
            </p:cNvSpPr>
            <p:nvPr/>
          </p:nvSpPr>
          <p:spPr bwMode="auto">
            <a:xfrm>
              <a:off x="4004" y="2228"/>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7" name="Oval 29"/>
            <p:cNvSpPr>
              <a:spLocks noChangeArrowheads="1"/>
            </p:cNvSpPr>
            <p:nvPr/>
          </p:nvSpPr>
          <p:spPr bwMode="auto">
            <a:xfrm>
              <a:off x="3684" y="234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8" name="Oval 30"/>
            <p:cNvSpPr>
              <a:spLocks noChangeArrowheads="1"/>
            </p:cNvSpPr>
            <p:nvPr/>
          </p:nvSpPr>
          <p:spPr bwMode="auto">
            <a:xfrm>
              <a:off x="3236" y="3332"/>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49" name="Oval 31"/>
            <p:cNvSpPr>
              <a:spLocks noChangeArrowheads="1"/>
            </p:cNvSpPr>
            <p:nvPr/>
          </p:nvSpPr>
          <p:spPr bwMode="auto">
            <a:xfrm>
              <a:off x="4484" y="1652"/>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50" name="Oval 32"/>
            <p:cNvSpPr>
              <a:spLocks noChangeArrowheads="1"/>
            </p:cNvSpPr>
            <p:nvPr/>
          </p:nvSpPr>
          <p:spPr bwMode="auto">
            <a:xfrm>
              <a:off x="708" y="3636"/>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51" name="Oval 33"/>
            <p:cNvSpPr>
              <a:spLocks noChangeArrowheads="1"/>
            </p:cNvSpPr>
            <p:nvPr/>
          </p:nvSpPr>
          <p:spPr bwMode="auto">
            <a:xfrm>
              <a:off x="1556" y="3844"/>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52" name="Oval 34"/>
            <p:cNvSpPr>
              <a:spLocks noChangeArrowheads="1"/>
            </p:cNvSpPr>
            <p:nvPr/>
          </p:nvSpPr>
          <p:spPr bwMode="auto">
            <a:xfrm>
              <a:off x="2788" y="226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53" name="Oval 35"/>
            <p:cNvSpPr>
              <a:spLocks noChangeArrowheads="1"/>
            </p:cNvSpPr>
            <p:nvPr/>
          </p:nvSpPr>
          <p:spPr bwMode="auto">
            <a:xfrm>
              <a:off x="2308" y="2036"/>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54" name="Oval 36"/>
            <p:cNvSpPr>
              <a:spLocks noChangeArrowheads="1"/>
            </p:cNvSpPr>
            <p:nvPr/>
          </p:nvSpPr>
          <p:spPr bwMode="auto">
            <a:xfrm>
              <a:off x="2340" y="3812"/>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55" name="Oval 37"/>
            <p:cNvSpPr>
              <a:spLocks noChangeArrowheads="1"/>
            </p:cNvSpPr>
            <p:nvPr/>
          </p:nvSpPr>
          <p:spPr bwMode="auto">
            <a:xfrm>
              <a:off x="2388" y="1092"/>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56" name="Oval 38"/>
            <p:cNvSpPr>
              <a:spLocks noChangeArrowheads="1"/>
            </p:cNvSpPr>
            <p:nvPr/>
          </p:nvSpPr>
          <p:spPr bwMode="auto">
            <a:xfrm>
              <a:off x="4516" y="3652"/>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57" name="Oval 39"/>
            <p:cNvSpPr>
              <a:spLocks noChangeArrowheads="1"/>
            </p:cNvSpPr>
            <p:nvPr/>
          </p:nvSpPr>
          <p:spPr bwMode="auto">
            <a:xfrm>
              <a:off x="972" y="3700"/>
              <a:ext cx="328" cy="312"/>
            </a:xfrm>
            <a:prstGeom prst="ellipse">
              <a:avLst/>
            </a:prstGeom>
            <a:solidFill>
              <a:schemeClr val="folHlink"/>
            </a:solidFill>
            <a:ln w="12700">
              <a:solidFill>
                <a:schemeClr val="tx1"/>
              </a:solidFill>
              <a:round/>
              <a:headEnd/>
              <a:tailEnd/>
            </a:ln>
          </p:spPr>
          <p:txBody>
            <a:bodyPr wrap="none" lIns="90488" tIns="44450" rIns="90488" bIns="44450" anchor="ctr"/>
            <a:lstStyle/>
            <a:p>
              <a:pPr algn="ctr"/>
              <a:r>
                <a:rPr lang="en-US" sz="2000" b="1">
                  <a:latin typeface="Arial" pitchFamily="34" charset="0"/>
                </a:rPr>
                <a:t>Na</a:t>
              </a:r>
              <a:r>
                <a:rPr lang="en-US" sz="2000" b="1" baseline="30000">
                  <a:latin typeface="Arial" pitchFamily="34" charset="0"/>
                </a:rPr>
                <a:t>+</a:t>
              </a:r>
            </a:p>
          </p:txBody>
        </p:sp>
        <p:sp>
          <p:nvSpPr>
            <p:cNvPr id="64558" name="Oval 40"/>
            <p:cNvSpPr>
              <a:spLocks noChangeArrowheads="1"/>
            </p:cNvSpPr>
            <p:nvPr/>
          </p:nvSpPr>
          <p:spPr bwMode="auto">
            <a:xfrm>
              <a:off x="548" y="2948"/>
              <a:ext cx="328" cy="312"/>
            </a:xfrm>
            <a:prstGeom prst="ellipse">
              <a:avLst/>
            </a:prstGeom>
            <a:solidFill>
              <a:schemeClr val="folHlink"/>
            </a:solidFill>
            <a:ln w="12700">
              <a:solidFill>
                <a:schemeClr val="tx1"/>
              </a:solidFill>
              <a:round/>
              <a:headEnd/>
              <a:tailEnd/>
            </a:ln>
          </p:spPr>
          <p:txBody>
            <a:bodyPr wrap="none" lIns="90488" tIns="44450" rIns="90488" bIns="44450" anchor="ctr"/>
            <a:lstStyle/>
            <a:p>
              <a:pPr algn="ctr"/>
              <a:r>
                <a:rPr lang="en-US" sz="2000" b="1">
                  <a:latin typeface="Arial" pitchFamily="34" charset="0"/>
                </a:rPr>
                <a:t>Na</a:t>
              </a:r>
              <a:r>
                <a:rPr lang="en-US" sz="2000" b="1" baseline="30000">
                  <a:latin typeface="Arial" pitchFamily="34" charset="0"/>
                </a:rPr>
                <a:t>+</a:t>
              </a:r>
            </a:p>
          </p:txBody>
        </p:sp>
        <p:sp>
          <p:nvSpPr>
            <p:cNvPr id="64559" name="Oval 41"/>
            <p:cNvSpPr>
              <a:spLocks noChangeArrowheads="1"/>
            </p:cNvSpPr>
            <p:nvPr/>
          </p:nvSpPr>
          <p:spPr bwMode="auto">
            <a:xfrm>
              <a:off x="1796" y="2980"/>
              <a:ext cx="744" cy="760"/>
            </a:xfrm>
            <a:prstGeom prst="ellipse">
              <a:avLst/>
            </a:prstGeom>
            <a:solidFill>
              <a:srgbClr val="00FF00"/>
            </a:solidFill>
            <a:ln w="12700">
              <a:solidFill>
                <a:schemeClr val="tx1"/>
              </a:solidFill>
              <a:round/>
              <a:headEnd/>
              <a:tailEnd/>
            </a:ln>
          </p:spPr>
          <p:txBody>
            <a:bodyPr wrap="none" lIns="90488" tIns="44450" rIns="90488" bIns="44450" anchor="ctr"/>
            <a:lstStyle/>
            <a:p>
              <a:pPr algn="ctr"/>
              <a:r>
                <a:rPr lang="en-US" b="1">
                  <a:latin typeface="Arial" pitchFamily="34" charset="0"/>
                </a:rPr>
                <a:t>Cl</a:t>
              </a:r>
              <a:r>
                <a:rPr lang="en-US" sz="3200" b="1" baseline="30000">
                  <a:latin typeface="Arial" pitchFamily="34" charset="0"/>
                </a:rPr>
                <a:t>-</a:t>
              </a:r>
            </a:p>
          </p:txBody>
        </p:sp>
        <p:sp>
          <p:nvSpPr>
            <p:cNvPr id="64560" name="Oval 42"/>
            <p:cNvSpPr>
              <a:spLocks noChangeArrowheads="1"/>
            </p:cNvSpPr>
            <p:nvPr/>
          </p:nvSpPr>
          <p:spPr bwMode="auto">
            <a:xfrm>
              <a:off x="1552" y="1000"/>
              <a:ext cx="744" cy="760"/>
            </a:xfrm>
            <a:prstGeom prst="ellipse">
              <a:avLst/>
            </a:prstGeom>
            <a:solidFill>
              <a:srgbClr val="00FF00"/>
            </a:solidFill>
            <a:ln w="12700">
              <a:solidFill>
                <a:schemeClr val="tx1"/>
              </a:solidFill>
              <a:round/>
              <a:headEnd/>
              <a:tailEnd/>
            </a:ln>
          </p:spPr>
          <p:txBody>
            <a:bodyPr wrap="none" lIns="90488" tIns="44450" rIns="90488" bIns="44450" anchor="ctr"/>
            <a:lstStyle/>
            <a:p>
              <a:pPr algn="ctr"/>
              <a:r>
                <a:rPr lang="en-US" b="1">
                  <a:latin typeface="Arial" pitchFamily="34" charset="0"/>
                </a:rPr>
                <a:t>Cl</a:t>
              </a:r>
              <a:r>
                <a:rPr lang="en-US" sz="3200" b="1" baseline="30000">
                  <a:latin typeface="Arial" pitchFamily="34" charset="0"/>
                </a:rPr>
                <a:t>-</a:t>
              </a:r>
            </a:p>
          </p:txBody>
        </p:sp>
        <p:sp>
          <p:nvSpPr>
            <p:cNvPr id="64561" name="Oval 43"/>
            <p:cNvSpPr>
              <a:spLocks noChangeArrowheads="1"/>
            </p:cNvSpPr>
            <p:nvPr/>
          </p:nvSpPr>
          <p:spPr bwMode="auto">
            <a:xfrm>
              <a:off x="1972" y="274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62" name="Oval 44"/>
            <p:cNvSpPr>
              <a:spLocks noChangeArrowheads="1"/>
            </p:cNvSpPr>
            <p:nvPr/>
          </p:nvSpPr>
          <p:spPr bwMode="auto">
            <a:xfrm>
              <a:off x="820" y="170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63" name="Oval 45"/>
            <p:cNvSpPr>
              <a:spLocks noChangeArrowheads="1"/>
            </p:cNvSpPr>
            <p:nvPr/>
          </p:nvSpPr>
          <p:spPr bwMode="auto">
            <a:xfrm>
              <a:off x="1252" y="314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64" name="Oval 46"/>
            <p:cNvSpPr>
              <a:spLocks noChangeArrowheads="1"/>
            </p:cNvSpPr>
            <p:nvPr/>
          </p:nvSpPr>
          <p:spPr bwMode="auto">
            <a:xfrm>
              <a:off x="3252" y="186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65" name="Oval 47"/>
            <p:cNvSpPr>
              <a:spLocks noChangeArrowheads="1"/>
            </p:cNvSpPr>
            <p:nvPr/>
          </p:nvSpPr>
          <p:spPr bwMode="auto">
            <a:xfrm>
              <a:off x="4548" y="2548"/>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66" name="Oval 48"/>
            <p:cNvSpPr>
              <a:spLocks noChangeArrowheads="1"/>
            </p:cNvSpPr>
            <p:nvPr/>
          </p:nvSpPr>
          <p:spPr bwMode="auto">
            <a:xfrm>
              <a:off x="3236" y="1188"/>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67" name="Oval 49"/>
            <p:cNvSpPr>
              <a:spLocks noChangeArrowheads="1"/>
            </p:cNvSpPr>
            <p:nvPr/>
          </p:nvSpPr>
          <p:spPr bwMode="auto">
            <a:xfrm>
              <a:off x="3300" y="2788"/>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68" name="Oval 50"/>
            <p:cNvSpPr>
              <a:spLocks noChangeArrowheads="1"/>
            </p:cNvSpPr>
            <p:nvPr/>
          </p:nvSpPr>
          <p:spPr bwMode="auto">
            <a:xfrm>
              <a:off x="4052" y="1828"/>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69" name="Oval 51"/>
            <p:cNvSpPr>
              <a:spLocks noChangeArrowheads="1"/>
            </p:cNvSpPr>
            <p:nvPr/>
          </p:nvSpPr>
          <p:spPr bwMode="auto">
            <a:xfrm>
              <a:off x="5172" y="2004"/>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0" name="Oval 52"/>
            <p:cNvSpPr>
              <a:spLocks noChangeArrowheads="1"/>
            </p:cNvSpPr>
            <p:nvPr/>
          </p:nvSpPr>
          <p:spPr bwMode="auto">
            <a:xfrm>
              <a:off x="4820" y="2164"/>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1" name="Oval 53"/>
            <p:cNvSpPr>
              <a:spLocks noChangeArrowheads="1"/>
            </p:cNvSpPr>
            <p:nvPr/>
          </p:nvSpPr>
          <p:spPr bwMode="auto">
            <a:xfrm>
              <a:off x="500" y="2084"/>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2" name="Oval 54"/>
            <p:cNvSpPr>
              <a:spLocks noChangeArrowheads="1"/>
            </p:cNvSpPr>
            <p:nvPr/>
          </p:nvSpPr>
          <p:spPr bwMode="auto">
            <a:xfrm>
              <a:off x="4036" y="3364"/>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3" name="Oval 55"/>
            <p:cNvSpPr>
              <a:spLocks noChangeArrowheads="1"/>
            </p:cNvSpPr>
            <p:nvPr/>
          </p:nvSpPr>
          <p:spPr bwMode="auto">
            <a:xfrm>
              <a:off x="4964" y="2836"/>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4" name="Oval 56"/>
            <p:cNvSpPr>
              <a:spLocks noChangeArrowheads="1"/>
            </p:cNvSpPr>
            <p:nvPr/>
          </p:nvSpPr>
          <p:spPr bwMode="auto">
            <a:xfrm>
              <a:off x="4020" y="3812"/>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5" name="Oval 57"/>
            <p:cNvSpPr>
              <a:spLocks noChangeArrowheads="1"/>
            </p:cNvSpPr>
            <p:nvPr/>
          </p:nvSpPr>
          <p:spPr bwMode="auto">
            <a:xfrm>
              <a:off x="5076" y="378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6" name="Oval 58"/>
            <p:cNvSpPr>
              <a:spLocks noChangeArrowheads="1"/>
            </p:cNvSpPr>
            <p:nvPr/>
          </p:nvSpPr>
          <p:spPr bwMode="auto">
            <a:xfrm>
              <a:off x="516" y="1252"/>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7" name="Oval 59"/>
            <p:cNvSpPr>
              <a:spLocks noChangeArrowheads="1"/>
            </p:cNvSpPr>
            <p:nvPr/>
          </p:nvSpPr>
          <p:spPr bwMode="auto">
            <a:xfrm>
              <a:off x="4020" y="1220"/>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8" name="Oval 60"/>
            <p:cNvSpPr>
              <a:spLocks noChangeArrowheads="1"/>
            </p:cNvSpPr>
            <p:nvPr/>
          </p:nvSpPr>
          <p:spPr bwMode="auto">
            <a:xfrm>
              <a:off x="4164" y="2628"/>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79" name="Oval 61"/>
            <p:cNvSpPr>
              <a:spLocks noChangeArrowheads="1"/>
            </p:cNvSpPr>
            <p:nvPr/>
          </p:nvSpPr>
          <p:spPr bwMode="auto">
            <a:xfrm>
              <a:off x="1300" y="3428"/>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80" name="Oval 62"/>
            <p:cNvSpPr>
              <a:spLocks noChangeArrowheads="1"/>
            </p:cNvSpPr>
            <p:nvPr/>
          </p:nvSpPr>
          <p:spPr bwMode="auto">
            <a:xfrm>
              <a:off x="4452" y="3108"/>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81" name="Oval 63"/>
            <p:cNvSpPr>
              <a:spLocks noChangeArrowheads="1"/>
            </p:cNvSpPr>
            <p:nvPr/>
          </p:nvSpPr>
          <p:spPr bwMode="auto">
            <a:xfrm>
              <a:off x="484" y="3476"/>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82" name="Oval 64"/>
            <p:cNvSpPr>
              <a:spLocks noChangeArrowheads="1"/>
            </p:cNvSpPr>
            <p:nvPr/>
          </p:nvSpPr>
          <p:spPr bwMode="auto">
            <a:xfrm>
              <a:off x="3572" y="3748"/>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83" name="Oval 65"/>
            <p:cNvSpPr>
              <a:spLocks noChangeArrowheads="1"/>
            </p:cNvSpPr>
            <p:nvPr/>
          </p:nvSpPr>
          <p:spPr bwMode="auto">
            <a:xfrm>
              <a:off x="4964" y="1476"/>
              <a:ext cx="152" cy="40"/>
            </a:xfrm>
            <a:prstGeom prst="ellipse">
              <a:avLst/>
            </a:prstGeom>
            <a:solidFill>
              <a:schemeClr val="tx1"/>
            </a:solidFill>
            <a:ln w="12700">
              <a:solidFill>
                <a:schemeClr val="tx1"/>
              </a:solidFill>
              <a:round/>
              <a:headEnd/>
              <a:tailEnd/>
            </a:ln>
          </p:spPr>
          <p:txBody>
            <a:bodyPr wrap="none" anchor="ctr"/>
            <a:lstStyle/>
            <a:p>
              <a:endParaRPr lang="ar-IQ"/>
            </a:p>
          </p:txBody>
        </p:sp>
        <p:sp>
          <p:nvSpPr>
            <p:cNvPr id="64584" name="Oval 66"/>
            <p:cNvSpPr>
              <a:spLocks noChangeArrowheads="1"/>
            </p:cNvSpPr>
            <p:nvPr/>
          </p:nvSpPr>
          <p:spPr bwMode="auto">
            <a:xfrm>
              <a:off x="4932" y="3588"/>
              <a:ext cx="152" cy="40"/>
            </a:xfrm>
            <a:prstGeom prst="ellipse">
              <a:avLst/>
            </a:prstGeom>
            <a:solidFill>
              <a:schemeClr val="tx1"/>
            </a:solidFill>
            <a:ln w="12700">
              <a:solidFill>
                <a:schemeClr val="tx1"/>
              </a:solidFill>
              <a:round/>
              <a:headEnd/>
              <a:tailEnd/>
            </a:ln>
          </p:spPr>
          <p:txBody>
            <a:bodyPr wrap="none" anchor="ctr"/>
            <a:lstStyle/>
            <a:p>
              <a:endParaRPr lang="ar-IQ"/>
            </a:p>
          </p:txBody>
        </p:sp>
      </p:grpSp>
      <p:sp>
        <p:nvSpPr>
          <p:cNvPr id="235587" name="Rectangle 67"/>
          <p:cNvSpPr>
            <a:spLocks noChangeArrowheads="1"/>
          </p:cNvSpPr>
          <p:nvPr/>
        </p:nvSpPr>
        <p:spPr bwMode="auto">
          <a:xfrm>
            <a:off x="1219200" y="914400"/>
            <a:ext cx="7046913" cy="519113"/>
          </a:xfrm>
          <a:prstGeom prst="rect">
            <a:avLst/>
          </a:prstGeom>
          <a:noFill/>
          <a:ln w="12700">
            <a:noFill/>
            <a:miter lim="800000"/>
            <a:headEnd/>
            <a:tailEnd/>
          </a:ln>
          <a:effectLst/>
        </p:spPr>
        <p:txBody>
          <a:bodyPr wrap="none">
            <a:spAutoFit/>
          </a:bodyPr>
          <a:lstStyle/>
          <a:p>
            <a:pPr>
              <a:defRPr/>
            </a:pPr>
            <a:r>
              <a:rPr lang="en-US" sz="2800" b="1">
                <a:effectLst>
                  <a:outerShdw blurRad="38100" dist="38100" dir="2700000" algn="tl">
                    <a:srgbClr val="FFFFFF"/>
                  </a:outerShdw>
                </a:effectLst>
                <a:latin typeface="Arial" pitchFamily="34" charset="0"/>
              </a:rPr>
              <a:t>Membrane w/ bigger holes than osmosis</a:t>
            </a:r>
          </a:p>
        </p:txBody>
      </p:sp>
      <p:sp>
        <p:nvSpPr>
          <p:cNvPr id="235588" name="Rectangle 68"/>
          <p:cNvSpPr>
            <a:spLocks noChangeArrowheads="1"/>
          </p:cNvSpPr>
          <p:nvPr/>
        </p:nvSpPr>
        <p:spPr bwMode="auto">
          <a:xfrm>
            <a:off x="685800" y="1371600"/>
            <a:ext cx="3132138" cy="519113"/>
          </a:xfrm>
          <a:prstGeom prst="rect">
            <a:avLst/>
          </a:prstGeom>
          <a:noFill/>
          <a:ln w="12700">
            <a:noFill/>
            <a:miter lim="800000"/>
            <a:headEnd/>
            <a:tailEnd/>
          </a:ln>
          <a:effectLst/>
        </p:spPr>
        <p:txBody>
          <a:bodyPr wrap="none">
            <a:spAutoFit/>
          </a:bodyPr>
          <a:lstStyle/>
          <a:p>
            <a:pPr>
              <a:defRPr/>
            </a:pPr>
            <a:r>
              <a:rPr lang="en-US" sz="2800" b="1">
                <a:solidFill>
                  <a:schemeClr val="accent1"/>
                </a:solidFill>
                <a:effectLst>
                  <a:outerShdw blurRad="38100" dist="38100" dir="2700000" algn="tl">
                    <a:srgbClr val="000000"/>
                  </a:outerShdw>
                </a:effectLst>
                <a:latin typeface="Arial" pitchFamily="34" charset="0"/>
              </a:rPr>
              <a:t>Concentrated Sln</a:t>
            </a:r>
          </a:p>
        </p:txBody>
      </p:sp>
      <p:sp>
        <p:nvSpPr>
          <p:cNvPr id="235589" name="Rectangle 69"/>
          <p:cNvSpPr>
            <a:spLocks noChangeArrowheads="1"/>
          </p:cNvSpPr>
          <p:nvPr/>
        </p:nvSpPr>
        <p:spPr bwMode="auto">
          <a:xfrm>
            <a:off x="5943600" y="1371600"/>
            <a:ext cx="1824038" cy="519113"/>
          </a:xfrm>
          <a:prstGeom prst="rect">
            <a:avLst/>
          </a:prstGeom>
          <a:noFill/>
          <a:ln w="12700">
            <a:noFill/>
            <a:miter lim="800000"/>
            <a:headEnd/>
            <a:tailEnd/>
          </a:ln>
          <a:effectLst/>
        </p:spPr>
        <p:txBody>
          <a:bodyPr wrap="none">
            <a:spAutoFit/>
          </a:bodyPr>
          <a:lstStyle/>
          <a:p>
            <a:pPr>
              <a:defRPr/>
            </a:pPr>
            <a:r>
              <a:rPr lang="en-US" sz="2800" b="1">
                <a:solidFill>
                  <a:schemeClr val="accent1"/>
                </a:solidFill>
                <a:effectLst>
                  <a:outerShdw blurRad="38100" dist="38100" dir="2700000" algn="tl">
                    <a:srgbClr val="000000"/>
                  </a:outerShdw>
                </a:effectLst>
                <a:latin typeface="Arial" pitchFamily="34" charset="0"/>
              </a:rPr>
              <a:t>Dilute Sln</a:t>
            </a:r>
          </a:p>
        </p:txBody>
      </p:sp>
      <p:sp>
        <p:nvSpPr>
          <p:cNvPr id="235590" name="Line 70"/>
          <p:cNvSpPr>
            <a:spLocks noChangeShapeType="1"/>
          </p:cNvSpPr>
          <p:nvPr/>
        </p:nvSpPr>
        <p:spPr bwMode="auto">
          <a:xfrm flipH="1">
            <a:off x="4572000" y="1295400"/>
            <a:ext cx="838200" cy="1066800"/>
          </a:xfrm>
          <a:prstGeom prst="line">
            <a:avLst/>
          </a:prstGeom>
          <a:noFill/>
          <a:ln w="57150">
            <a:solidFill>
              <a:schemeClr val="tx1"/>
            </a:solidFill>
            <a:round/>
            <a:headEnd/>
            <a:tailEnd type="triangle" w="med" len="med"/>
          </a:ln>
        </p:spPr>
        <p:txBody>
          <a:bodyPr/>
          <a:lstStyle/>
          <a:p>
            <a:endParaRPr lang="ar-IQ"/>
          </a:p>
        </p:txBody>
      </p:sp>
      <p:sp>
        <p:nvSpPr>
          <p:cNvPr id="235591" name="AutoShape 71"/>
          <p:cNvSpPr>
            <a:spLocks noChangeArrowheads="1"/>
          </p:cNvSpPr>
          <p:nvPr/>
        </p:nvSpPr>
        <p:spPr bwMode="auto">
          <a:xfrm>
            <a:off x="2743200" y="3886200"/>
            <a:ext cx="5867400" cy="838200"/>
          </a:xfrm>
          <a:prstGeom prst="leftArrow">
            <a:avLst>
              <a:gd name="adj1" fmla="val 50000"/>
              <a:gd name="adj2" fmla="val 175000"/>
            </a:avLst>
          </a:prstGeom>
          <a:solidFill>
            <a:schemeClr val="folHlink"/>
          </a:solidFill>
          <a:ln w="12700">
            <a:solidFill>
              <a:schemeClr val="tx1"/>
            </a:solidFill>
            <a:miter lim="800000"/>
            <a:headEnd/>
            <a:tailEnd/>
          </a:ln>
          <a:effectLst/>
        </p:spPr>
        <p:txBody>
          <a:bodyPr wrap="none" anchor="ctr"/>
          <a:lstStyle/>
          <a:p>
            <a:pPr algn="ctr">
              <a:defRPr/>
            </a:pPr>
            <a:r>
              <a:rPr lang="en-US" sz="2800" b="1">
                <a:solidFill>
                  <a:schemeClr val="accent1"/>
                </a:solidFill>
                <a:effectLst>
                  <a:outerShdw blurRad="38100" dist="38100" dir="2700000" algn="tl">
                    <a:srgbClr val="000000"/>
                  </a:outerShdw>
                </a:effectLst>
                <a:latin typeface="Arial" pitchFamily="34" charset="0"/>
              </a:rPr>
              <a:t>Solvent &amp; small particles move</a:t>
            </a:r>
          </a:p>
        </p:txBody>
      </p:sp>
      <p:sp>
        <p:nvSpPr>
          <p:cNvPr id="235593" name="Rectangle 73"/>
          <p:cNvSpPr>
            <a:spLocks noChangeArrowheads="1"/>
          </p:cNvSpPr>
          <p:nvPr/>
        </p:nvSpPr>
        <p:spPr bwMode="auto">
          <a:xfrm>
            <a:off x="4800600" y="2286000"/>
            <a:ext cx="3733800" cy="1406525"/>
          </a:xfrm>
          <a:prstGeom prst="rect">
            <a:avLst/>
          </a:prstGeom>
          <a:solidFill>
            <a:srgbClr val="CCECFF"/>
          </a:solidFill>
          <a:ln w="12700">
            <a:noFill/>
            <a:miter lim="800000"/>
            <a:headEnd/>
            <a:tailEnd/>
          </a:ln>
          <a:effectLst/>
        </p:spPr>
        <p:txBody>
          <a:bodyPr>
            <a:spAutoFit/>
          </a:bodyPr>
          <a:lstStyle/>
          <a:p>
            <a:pPr>
              <a:lnSpc>
                <a:spcPct val="90000"/>
              </a:lnSpc>
              <a:spcBef>
                <a:spcPct val="10000"/>
              </a:spcBef>
              <a:defRPr/>
            </a:pPr>
            <a:r>
              <a:rPr lang="en-US" b="1">
                <a:effectLst>
                  <a:outerShdw blurRad="38100" dist="38100" dir="2700000" algn="tl">
                    <a:srgbClr val="FFFFFF"/>
                  </a:outerShdw>
                </a:effectLst>
                <a:latin typeface="Arial" pitchFamily="34" charset="0"/>
              </a:rPr>
              <a:t>The process where </a:t>
            </a:r>
            <a:r>
              <a:rPr lang="en-US" b="1">
                <a:solidFill>
                  <a:schemeClr val="accent2"/>
                </a:solidFill>
                <a:effectLst>
                  <a:outerShdw blurRad="38100" dist="38100" dir="2700000" algn="tl">
                    <a:srgbClr val="000000"/>
                  </a:outerShdw>
                </a:effectLst>
                <a:latin typeface="Arial" pitchFamily="34" charset="0"/>
              </a:rPr>
              <a:t>solvent</a:t>
            </a:r>
            <a:r>
              <a:rPr lang="en-US" b="1">
                <a:effectLst>
                  <a:outerShdw blurRad="38100" dist="38100" dir="2700000" algn="tl">
                    <a:srgbClr val="FFFFFF"/>
                  </a:outerShdw>
                </a:effectLst>
                <a:latin typeface="Arial" pitchFamily="34" charset="0"/>
              </a:rPr>
              <a:t> and </a:t>
            </a:r>
            <a:r>
              <a:rPr lang="en-US" b="1">
                <a:solidFill>
                  <a:schemeClr val="accent2"/>
                </a:solidFill>
                <a:effectLst>
                  <a:outerShdw blurRad="38100" dist="38100" dir="2700000" algn="tl">
                    <a:srgbClr val="000000"/>
                  </a:outerShdw>
                </a:effectLst>
                <a:latin typeface="Arial" pitchFamily="34" charset="0"/>
              </a:rPr>
              <a:t>other small molecules</a:t>
            </a:r>
            <a:r>
              <a:rPr lang="en-US" b="1">
                <a:effectLst>
                  <a:outerShdw blurRad="38100" dist="38100" dir="2700000" algn="tl">
                    <a:srgbClr val="FFFFFF"/>
                  </a:outerShdw>
                </a:effectLst>
                <a:latin typeface="Arial" pitchFamily="34" charset="0"/>
              </a:rPr>
              <a:t> can </a:t>
            </a:r>
            <a:r>
              <a:rPr lang="en-US" b="1">
                <a:solidFill>
                  <a:schemeClr val="accent1"/>
                </a:solidFill>
                <a:effectLst>
                  <a:outerShdw blurRad="38100" dist="38100" dir="2700000" algn="tl">
                    <a:srgbClr val="000000"/>
                  </a:outerShdw>
                </a:effectLst>
                <a:latin typeface="Arial" pitchFamily="34" charset="0"/>
              </a:rPr>
              <a:t>pass through a membrane</a:t>
            </a:r>
            <a:r>
              <a:rPr lang="en-US" b="1">
                <a:effectLst>
                  <a:outerShdw blurRad="38100" dist="38100" dir="2700000" algn="tl">
                    <a:srgbClr val="FFFFFF"/>
                  </a:outerShdw>
                </a:effectLst>
                <a:latin typeface="Arial"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88"/>
                                        </p:tgtEl>
                                        <p:attrNameLst>
                                          <p:attrName>style.visibility</p:attrName>
                                        </p:attrNameLst>
                                      </p:cBhvr>
                                      <p:to>
                                        <p:strVal val="visible"/>
                                      </p:to>
                                    </p:set>
                                    <p:animEffect transition="in" filter="wipe(left)">
                                      <p:cBhvr>
                                        <p:cTn id="7" dur="500"/>
                                        <p:tgtEl>
                                          <p:spTgt spid="2355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89"/>
                                        </p:tgtEl>
                                        <p:attrNameLst>
                                          <p:attrName>style.visibility</p:attrName>
                                        </p:attrNameLst>
                                      </p:cBhvr>
                                      <p:to>
                                        <p:strVal val="visible"/>
                                      </p:to>
                                    </p:set>
                                    <p:animEffect transition="in" filter="wipe(left)">
                                      <p:cBhvr>
                                        <p:cTn id="12" dur="500"/>
                                        <p:tgtEl>
                                          <p:spTgt spid="2355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87"/>
                                        </p:tgtEl>
                                        <p:attrNameLst>
                                          <p:attrName>style.visibility</p:attrName>
                                        </p:attrNameLst>
                                      </p:cBhvr>
                                      <p:to>
                                        <p:strVal val="visible"/>
                                      </p:to>
                                    </p:set>
                                    <p:animEffect transition="in" filter="wipe(left)">
                                      <p:cBhvr>
                                        <p:cTn id="17" dur="500"/>
                                        <p:tgtEl>
                                          <p:spTgt spid="235587"/>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235590"/>
                                        </p:tgtEl>
                                        <p:attrNameLst>
                                          <p:attrName>style.visibility</p:attrName>
                                        </p:attrNameLst>
                                      </p:cBhvr>
                                      <p:to>
                                        <p:strVal val="visible"/>
                                      </p:to>
                                    </p:set>
                                    <p:animEffect transition="in" filter="wipe(up)">
                                      <p:cBhvr>
                                        <p:cTn id="21" dur="500"/>
                                        <p:tgtEl>
                                          <p:spTgt spid="23559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235591"/>
                                        </p:tgtEl>
                                        <p:attrNameLst>
                                          <p:attrName>style.visibility</p:attrName>
                                        </p:attrNameLst>
                                      </p:cBhvr>
                                      <p:to>
                                        <p:strVal val="visible"/>
                                      </p:to>
                                    </p:set>
                                    <p:anim calcmode="lin" valueType="num">
                                      <p:cBhvr additive="base">
                                        <p:cTn id="26" dur="500" fill="hold"/>
                                        <p:tgtEl>
                                          <p:spTgt spid="235591"/>
                                        </p:tgtEl>
                                        <p:attrNameLst>
                                          <p:attrName>ppt_x</p:attrName>
                                        </p:attrNameLst>
                                      </p:cBhvr>
                                      <p:tavLst>
                                        <p:tav tm="0">
                                          <p:val>
                                            <p:strVal val="1+#ppt_w/2"/>
                                          </p:val>
                                        </p:tav>
                                        <p:tav tm="100000">
                                          <p:val>
                                            <p:strVal val="#ppt_x"/>
                                          </p:val>
                                        </p:tav>
                                      </p:tavLst>
                                    </p:anim>
                                    <p:anim calcmode="lin" valueType="num">
                                      <p:cBhvr additive="base">
                                        <p:cTn id="27" dur="500" fill="hold"/>
                                        <p:tgtEl>
                                          <p:spTgt spid="2355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7" grpId="0" autoUpdateAnimBg="0"/>
      <p:bldP spid="235588" grpId="0" autoUpdateAnimBg="0"/>
      <p:bldP spid="235589" grpId="0" autoUpdateAnimBg="0"/>
      <p:bldP spid="235590" grpId="0" animBg="1"/>
      <p:bldP spid="235591"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ar-IQ"/>
          </a:p>
        </p:txBody>
      </p:sp>
      <p:sp>
        <p:nvSpPr>
          <p:cNvPr id="66563"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ar-IQ"/>
          </a:p>
        </p:txBody>
      </p:sp>
      <p:sp>
        <p:nvSpPr>
          <p:cNvPr id="107524" name="Rectangle 4"/>
          <p:cNvSpPr>
            <a:spLocks noGrp="1" noChangeArrowheads="1"/>
          </p:cNvSpPr>
          <p:nvPr>
            <p:ph type="title"/>
          </p:nvPr>
        </p:nvSpPr>
        <p:spPr/>
        <p:txBody>
          <a:bodyPr>
            <a:normAutofit fontScale="90000"/>
          </a:bodyPr>
          <a:lstStyle/>
          <a:p>
            <a:pPr>
              <a:defRPr/>
            </a:pPr>
            <a:r>
              <a:rPr lang="en-US" smtClean="0"/>
              <a:t>Medical application</a:t>
            </a:r>
            <a:br>
              <a:rPr lang="en-US" smtClean="0"/>
            </a:br>
            <a:r>
              <a:rPr lang="en-US" smtClean="0"/>
              <a:t>of dialysis</a:t>
            </a:r>
          </a:p>
        </p:txBody>
      </p:sp>
      <p:sp>
        <p:nvSpPr>
          <p:cNvPr id="107525" name="Rectangle 5"/>
          <p:cNvSpPr>
            <a:spLocks noGrp="1" noChangeArrowheads="1"/>
          </p:cNvSpPr>
          <p:nvPr>
            <p:ph type="body" idx="1"/>
          </p:nvPr>
        </p:nvSpPr>
        <p:spPr/>
        <p:txBody>
          <a:bodyPr>
            <a:normAutofit/>
          </a:bodyPr>
          <a:lstStyle/>
          <a:p>
            <a:pPr algn="l">
              <a:buFontTx/>
              <a:buNone/>
              <a:defRPr/>
            </a:pPr>
            <a:r>
              <a:rPr lang="en-US" dirty="0" smtClean="0"/>
              <a:t>	This process is used to treat patients who suffer from acute and chronic </a:t>
            </a:r>
            <a:r>
              <a:rPr lang="en-US" dirty="0" smtClean="0">
                <a:solidFill>
                  <a:schemeClr val="accent2"/>
                </a:solidFill>
                <a:effectLst>
                  <a:outerShdw blurRad="38100" dist="38100" dir="2700000" algn="tl">
                    <a:srgbClr val="000000"/>
                  </a:outerShdw>
                </a:effectLst>
              </a:rPr>
              <a:t>renal disease</a:t>
            </a:r>
            <a:r>
              <a:rPr lang="en-US" dirty="0" smtClean="0"/>
              <a:t>.</a:t>
            </a:r>
          </a:p>
          <a:p>
            <a:pPr>
              <a:buFontTx/>
              <a:buNone/>
              <a:defRPr/>
            </a:pPr>
            <a:endParaRPr lang="en-US" dirty="0" smtClean="0"/>
          </a:p>
          <a:p>
            <a:pPr algn="l">
              <a:buFontTx/>
              <a:buNone/>
              <a:defRPr/>
            </a:pPr>
            <a:r>
              <a:rPr lang="en-US" dirty="0" smtClean="0"/>
              <a:t>	The process does not replace normal renal function.  It can’t make the normal homeostatic adjustments of a normal kidney.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7525">
                                            <p:txEl>
                                              <p:pRg st="0" end="0"/>
                                            </p:txEl>
                                          </p:spTgt>
                                        </p:tgtEl>
                                        <p:attrNameLst>
                                          <p:attrName>style.visibility</p:attrName>
                                        </p:attrNameLst>
                                      </p:cBhvr>
                                      <p:to>
                                        <p:strVal val="visible"/>
                                      </p:to>
                                    </p:set>
                                    <p:anim calcmode="lin" valueType="num">
                                      <p:cBhvr additive="base">
                                        <p:cTn id="7" dur="500" fill="hold"/>
                                        <p:tgtEl>
                                          <p:spTgt spid="10752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75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7525">
                                            <p:txEl>
                                              <p:pRg st="2" end="2"/>
                                            </p:txEl>
                                          </p:spTgt>
                                        </p:tgtEl>
                                        <p:attrNameLst>
                                          <p:attrName>style.visibility</p:attrName>
                                        </p:attrNameLst>
                                      </p:cBhvr>
                                      <p:to>
                                        <p:strVal val="visible"/>
                                      </p:to>
                                    </p:set>
                                    <p:anim calcmode="lin" valueType="num">
                                      <p:cBhvr additive="base">
                                        <p:cTn id="13" dur="500" fill="hold"/>
                                        <p:tgtEl>
                                          <p:spTgt spid="10752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752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1071546"/>
            <a:ext cx="8229600" cy="5011209"/>
          </a:xfrm>
        </p:spPr>
        <p:txBody>
          <a:bodyPr>
            <a:normAutofit fontScale="85000" lnSpcReduction="20000"/>
          </a:bodyPr>
          <a:lstStyle/>
          <a:p>
            <a:pPr algn="l">
              <a:buNone/>
            </a:pPr>
            <a:r>
              <a:rPr lang="en-US" dirty="0" smtClean="0"/>
              <a:t>Dialysis of patients is accomplished using one of two methods.</a:t>
            </a:r>
          </a:p>
          <a:p>
            <a:pPr algn="l">
              <a:buNone/>
            </a:pPr>
            <a:r>
              <a:rPr lang="en-US" dirty="0" err="1" smtClean="0">
                <a:solidFill>
                  <a:schemeClr val="accent2"/>
                </a:solidFill>
                <a:effectLst>
                  <a:outerShdw blurRad="38100" dist="38100" dir="2700000" algn="tl">
                    <a:srgbClr val="000000"/>
                  </a:outerShdw>
                </a:effectLst>
              </a:rPr>
              <a:t>Hemodialysis</a:t>
            </a:r>
            <a:endParaRPr lang="en-US" dirty="0" smtClean="0">
              <a:solidFill>
                <a:schemeClr val="accent2"/>
              </a:solidFill>
              <a:effectLst>
                <a:outerShdw blurRad="38100" dist="38100" dir="2700000" algn="tl">
                  <a:srgbClr val="000000"/>
                </a:outerShdw>
              </a:effectLst>
            </a:endParaRPr>
          </a:p>
          <a:p>
            <a:pPr algn="l">
              <a:buNone/>
            </a:pPr>
            <a:r>
              <a:rPr lang="en-US" dirty="0" smtClean="0"/>
              <a:t>Removal of soluble substance and water from the blood by diffusion through a semi-permeable membrane.</a:t>
            </a:r>
          </a:p>
          <a:p>
            <a:pPr algn="l">
              <a:buNone/>
            </a:pPr>
            <a:endParaRPr lang="en-US" dirty="0" smtClean="0"/>
          </a:p>
          <a:p>
            <a:pPr algn="l">
              <a:buNone/>
            </a:pPr>
            <a:r>
              <a:rPr lang="en-US" dirty="0" smtClean="0"/>
              <a:t>Arterial blood is passed to the dialyzer body using for</a:t>
            </a:r>
          </a:p>
          <a:p>
            <a:pPr algn="l">
              <a:buNone/>
            </a:pPr>
            <a:r>
              <a:rPr lang="en-US" dirty="0" smtClean="0"/>
              <a:t>Purification ,it is then returned to the a vein. </a:t>
            </a:r>
          </a:p>
          <a:p>
            <a:pPr algn="l"/>
            <a:endParaRPr lang="en-US" dirty="0" smtClean="0"/>
          </a:p>
          <a:p>
            <a:pPr algn="l"/>
            <a:r>
              <a:rPr lang="en-US" dirty="0" smtClean="0">
                <a:solidFill>
                  <a:schemeClr val="accent2"/>
                </a:solidFill>
                <a:effectLst>
                  <a:outerShdw blurRad="38100" dist="38100" dir="2700000" algn="tl">
                    <a:srgbClr val="000000"/>
                  </a:outerShdw>
                </a:effectLst>
              </a:rPr>
              <a:t>Peritoneal dialysis</a:t>
            </a:r>
            <a:endParaRPr lang="en-US" dirty="0" smtClean="0"/>
          </a:p>
          <a:p>
            <a:pPr algn="l">
              <a:buNone/>
            </a:pPr>
            <a:r>
              <a:rPr lang="en-US" dirty="0" smtClean="0"/>
              <a:t>	The cycling of sterile dialysis fluid in and      	</a:t>
            </a:r>
          </a:p>
          <a:p>
            <a:pPr algn="l">
              <a:buNone/>
            </a:pPr>
            <a:r>
              <a:rPr lang="en-US" dirty="0" smtClean="0"/>
              <a:t>out of the peritoneal cavity.</a:t>
            </a:r>
          </a:p>
          <a:p>
            <a:pPr algn="l"/>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Untitled.png"/>
          <p:cNvPicPr>
            <a:picLocks noGrp="1" noChangeAspect="1"/>
          </p:cNvPicPr>
          <p:nvPr>
            <p:ph idx="1"/>
          </p:nvPr>
        </p:nvPicPr>
        <p:blipFill>
          <a:blip r:embed="rId2" cstate="print"/>
          <a:stretch>
            <a:fillRect/>
          </a:stretch>
        </p:blipFill>
        <p:spPr>
          <a:xfrm>
            <a:off x="1475656" y="332656"/>
            <a:ext cx="6552728" cy="619268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smtClean="0">
                <a:solidFill>
                  <a:srgbClr val="FF0000"/>
                </a:solidFill>
              </a:rPr>
              <a:t>Properties of solution</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l">
              <a:lnSpc>
                <a:spcPct val="120000"/>
              </a:lnSpc>
              <a:buClr>
                <a:schemeClr val="bg2"/>
              </a:buClr>
              <a:buSzTx/>
              <a:buFontTx/>
              <a:buNone/>
            </a:pPr>
            <a:endParaRPr lang="en-US" b="1" dirty="0" smtClean="0">
              <a:solidFill>
                <a:schemeClr val="bg2"/>
              </a:solidFill>
            </a:endParaRPr>
          </a:p>
          <a:p>
            <a:pPr algn="l">
              <a:lnSpc>
                <a:spcPct val="120000"/>
              </a:lnSpc>
              <a:buClr>
                <a:schemeClr val="bg2"/>
              </a:buClr>
              <a:buFontTx/>
              <a:buChar char="•"/>
            </a:pPr>
            <a:r>
              <a:rPr lang="en-US" dirty="0" smtClean="0"/>
              <a:t>1-contain small particles (ions or molecules)</a:t>
            </a:r>
          </a:p>
          <a:p>
            <a:pPr algn="l">
              <a:lnSpc>
                <a:spcPct val="120000"/>
              </a:lnSpc>
              <a:buClr>
                <a:schemeClr val="bg2"/>
              </a:buClr>
              <a:buFontTx/>
              <a:buChar char="•"/>
            </a:pPr>
            <a:r>
              <a:rPr lang="en-US" dirty="0" smtClean="0"/>
              <a:t>2-Transparent.</a:t>
            </a:r>
          </a:p>
          <a:p>
            <a:pPr algn="l">
              <a:lnSpc>
                <a:spcPct val="120000"/>
              </a:lnSpc>
              <a:buClr>
                <a:schemeClr val="bg2"/>
              </a:buClr>
              <a:buFontTx/>
              <a:buChar char="•"/>
            </a:pPr>
            <a:r>
              <a:rPr lang="en-US" dirty="0" smtClean="0"/>
              <a:t>3-Do not separate.</a:t>
            </a:r>
          </a:p>
          <a:p>
            <a:pPr algn="l">
              <a:lnSpc>
                <a:spcPct val="120000"/>
              </a:lnSpc>
              <a:buClr>
                <a:schemeClr val="bg2"/>
              </a:buClr>
              <a:buFontTx/>
              <a:buChar char="•"/>
            </a:pPr>
            <a:r>
              <a:rPr lang="en-US" dirty="0" smtClean="0"/>
              <a:t>4-Cannot be filtered.</a:t>
            </a:r>
          </a:p>
          <a:p>
            <a:pPr algn="l">
              <a:lnSpc>
                <a:spcPct val="120000"/>
              </a:lnSpc>
              <a:buClr>
                <a:schemeClr val="bg2"/>
              </a:buClr>
              <a:buFontTx/>
              <a:buChar char="•"/>
            </a:pPr>
            <a:r>
              <a:rPr lang="en-US" dirty="0" smtClean="0"/>
              <a:t>5-Do not scatter light.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rmAutofit/>
          </a:bodyPr>
          <a:lstStyle/>
          <a:p>
            <a:pPr algn="l">
              <a:buNone/>
            </a:pPr>
            <a:r>
              <a:rPr lang="en-US" b="1" u="sng" dirty="0" smtClean="0">
                <a:solidFill>
                  <a:srgbClr val="FF0000"/>
                </a:solidFill>
              </a:rPr>
              <a:t>Suspensions:</a:t>
            </a:r>
            <a:endParaRPr lang="en-US" dirty="0" smtClean="0">
              <a:solidFill>
                <a:srgbClr val="FF0000"/>
              </a:solidFill>
            </a:endParaRPr>
          </a:p>
          <a:p>
            <a:pPr algn="l">
              <a:lnSpc>
                <a:spcPct val="120000"/>
              </a:lnSpc>
              <a:buClr>
                <a:schemeClr val="tx2"/>
              </a:buClr>
              <a:buFont typeface="Wingdings" pitchFamily="2" charset="2"/>
              <a:buNone/>
            </a:pPr>
            <a:r>
              <a:rPr lang="en-US" dirty="0" smtClean="0">
                <a:latin typeface="Arial" pitchFamily="34" charset="0"/>
                <a:cs typeface="Arial" pitchFamily="34" charset="0"/>
              </a:rPr>
              <a:t>is cloudy and heterogeneous mixture. The particles are larger than 10,000 Angstroms which allows them to be filtered. If a suspension is allowed to stand the particles will separate out. </a:t>
            </a:r>
            <a:endParaRPr lang="en-US" dirty="0" smtClean="0">
              <a:solidFill>
                <a:schemeClr val="bg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Properties of suspension</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l">
              <a:lnSpc>
                <a:spcPct val="120000"/>
              </a:lnSpc>
              <a:buClr>
                <a:schemeClr val="bg2"/>
              </a:buClr>
              <a:buFontTx/>
              <a:buChar char="•"/>
            </a:pPr>
            <a:r>
              <a:rPr lang="en-US" dirty="0" smtClean="0"/>
              <a:t>1-Have very large particles.</a:t>
            </a:r>
          </a:p>
          <a:p>
            <a:pPr algn="l">
              <a:lnSpc>
                <a:spcPct val="120000"/>
              </a:lnSpc>
              <a:buClr>
                <a:schemeClr val="bg2"/>
              </a:buClr>
              <a:buFontTx/>
              <a:buChar char="•"/>
            </a:pPr>
            <a:r>
              <a:rPr lang="en-US" dirty="0" smtClean="0"/>
              <a:t>2-Settle out. </a:t>
            </a:r>
          </a:p>
          <a:p>
            <a:pPr algn="l">
              <a:lnSpc>
                <a:spcPct val="120000"/>
              </a:lnSpc>
              <a:buClr>
                <a:schemeClr val="bg2"/>
              </a:buClr>
              <a:buFontTx/>
              <a:buChar char="•"/>
            </a:pPr>
            <a:r>
              <a:rPr lang="en-US" dirty="0" smtClean="0"/>
              <a:t>3-can be filtered. </a:t>
            </a:r>
          </a:p>
          <a:p>
            <a:pPr algn="l">
              <a:lnSpc>
                <a:spcPct val="120000"/>
              </a:lnSpc>
              <a:buClr>
                <a:schemeClr val="bg2"/>
              </a:buClr>
              <a:buSzTx/>
              <a:buFontTx/>
              <a:buNone/>
            </a:pPr>
            <a:r>
              <a:rPr lang="en-US" dirty="0" smtClean="0"/>
              <a:t>Examples :blood platelets, muddy water, and Calamine lotion.</a:t>
            </a:r>
          </a:p>
          <a:p>
            <a:pPr algn="l">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88640"/>
            <a:ext cx="8460432" cy="1143000"/>
          </a:xfrm>
        </p:spPr>
        <p:txBody>
          <a:bodyPr>
            <a:normAutofit fontScale="90000"/>
          </a:bodyPr>
          <a:lstStyle/>
          <a:p>
            <a:r>
              <a:rPr lang="en-US" b="1" u="sng" dirty="0" smtClean="0">
                <a:solidFill>
                  <a:srgbClr val="FF0000"/>
                </a:solidFill>
              </a:rPr>
              <a:t>Colloid:</a:t>
            </a:r>
            <a:r>
              <a:rPr lang="en-US" dirty="0" smtClean="0"/>
              <a:t/>
            </a:r>
            <a:br>
              <a:rPr lang="en-US" dirty="0" smtClean="0"/>
            </a:br>
            <a:endParaRPr lang="ar-IQ" dirty="0"/>
          </a:p>
        </p:txBody>
      </p:sp>
      <p:sp>
        <p:nvSpPr>
          <p:cNvPr id="3" name="عنصر نائب للمحتوى 2"/>
          <p:cNvSpPr>
            <a:spLocks noGrp="1"/>
          </p:cNvSpPr>
          <p:nvPr>
            <p:ph idx="1"/>
          </p:nvPr>
        </p:nvSpPr>
        <p:spPr>
          <a:xfrm>
            <a:off x="457200" y="1285860"/>
            <a:ext cx="8229600" cy="4840303"/>
          </a:xfrm>
        </p:spPr>
        <p:txBody>
          <a:bodyPr>
            <a:normAutofit fontScale="92500"/>
          </a:bodyPr>
          <a:lstStyle/>
          <a:p>
            <a:pPr algn="l">
              <a:buNone/>
            </a:pPr>
            <a:r>
              <a:rPr lang="en-US" b="1" dirty="0" smtClean="0">
                <a:latin typeface="Arial" pitchFamily="34" charset="0"/>
                <a:cs typeface="Arial" pitchFamily="34" charset="0"/>
              </a:rPr>
              <a:t> </a:t>
            </a:r>
            <a:r>
              <a:rPr lang="en-US" dirty="0" smtClean="0">
                <a:latin typeface="Arial" pitchFamily="34" charset="0"/>
                <a:cs typeface="Arial" pitchFamily="34" charset="0"/>
              </a:rPr>
              <a:t>Colloids are homogenous mixture that do not separate or settle out. its intermediate between a solution and  suspension. Colloidal particles are small enough to pass through filters but too large to pass through semi permeable membranes.</a:t>
            </a:r>
          </a:p>
          <a:p>
            <a:pPr algn="l">
              <a:buNone/>
            </a:pPr>
            <a:r>
              <a:rPr lang="en-US" dirty="0" smtClean="0">
                <a:latin typeface="Arial" pitchFamily="34" charset="0"/>
                <a:cs typeface="Arial" pitchFamily="34" charset="0"/>
              </a:rPr>
              <a:t>A</a:t>
            </a:r>
            <a:r>
              <a:rPr lang="en-US" dirty="0" smtClean="0">
                <a:latin typeface="Arial" pitchFamily="34" charset="0"/>
                <a:cs typeface="Arial" pitchFamily="34" charset="0"/>
                <a:hlinkClick r:id="rId2"/>
              </a:rPr>
              <a:t> hydrocolloid</a:t>
            </a:r>
            <a:r>
              <a:rPr lang="en-US" dirty="0" smtClean="0">
                <a:latin typeface="Arial" pitchFamily="34" charset="0"/>
                <a:cs typeface="Arial" pitchFamily="34" charset="0"/>
              </a:rPr>
              <a:t> can simply be defined as a substance that forms a gel when it comes in contact with water. Such substances include both polysaccharides and proteins .</a:t>
            </a:r>
          </a:p>
          <a:p>
            <a:pPr algn="l">
              <a:buNone/>
            </a:pPr>
            <a:endParaRPr lang="en-US" b="1" dirty="0" smtClean="0"/>
          </a:p>
          <a:p>
            <a:pPr algn="l">
              <a:buNone/>
            </a:pPr>
            <a:endParaRPr lang="en-US" dirty="0" smtClean="0"/>
          </a:p>
          <a:p>
            <a:pPr algn="l">
              <a:lnSpc>
                <a:spcPct val="120000"/>
              </a:lnSpc>
              <a:buClr>
                <a:schemeClr val="tx2"/>
              </a:buClr>
              <a:buFont typeface="Wingdings" pitchFamily="2" charset="2"/>
              <a:buNone/>
            </a:pPr>
            <a:endParaRPr lang="en-US" b="1" dirty="0" smtClean="0">
              <a:solidFill>
                <a:schemeClr val="bg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686800" cy="6525344"/>
          </a:xfrm>
        </p:spPr>
        <p:txBody>
          <a:bodyPr>
            <a:normAutofit fontScale="92500" lnSpcReduction="10000"/>
          </a:bodyPr>
          <a:lstStyle/>
          <a:p>
            <a:pPr algn="l">
              <a:lnSpc>
                <a:spcPct val="130000"/>
              </a:lnSpc>
              <a:buClr>
                <a:schemeClr val="tx2"/>
              </a:buClr>
              <a:buFont typeface="Wingdings" pitchFamily="2" charset="2"/>
              <a:buNone/>
            </a:pPr>
            <a:endParaRPr lang="en-US" b="1" dirty="0" smtClean="0">
              <a:solidFill>
                <a:schemeClr val="bg2"/>
              </a:solidFill>
            </a:endParaRPr>
          </a:p>
          <a:p>
            <a:pPr algn="l">
              <a:lnSpc>
                <a:spcPct val="130000"/>
              </a:lnSpc>
              <a:buClr>
                <a:schemeClr val="bg2"/>
              </a:buClr>
              <a:buNone/>
            </a:pPr>
            <a:r>
              <a:rPr lang="en-US" dirty="0" smtClean="0">
                <a:solidFill>
                  <a:srgbClr val="FF0000"/>
                </a:solidFill>
              </a:rPr>
              <a:t>Properties of colloid </a:t>
            </a:r>
            <a:endParaRPr lang="ar-IQ" dirty="0" smtClean="0">
              <a:solidFill>
                <a:srgbClr val="FF0000"/>
              </a:solidFill>
            </a:endParaRPr>
          </a:p>
          <a:p>
            <a:pPr algn="l">
              <a:lnSpc>
                <a:spcPct val="130000"/>
              </a:lnSpc>
              <a:buClr>
                <a:schemeClr val="bg2"/>
              </a:buClr>
              <a:buNone/>
            </a:pPr>
            <a:r>
              <a:rPr lang="en-US" dirty="0" smtClean="0"/>
              <a:t>1-</a:t>
            </a:r>
            <a:r>
              <a:rPr lang="en-US" dirty="0" smtClean="0">
                <a:latin typeface="Arial" pitchFamily="34" charset="0"/>
                <a:cs typeface="Arial" pitchFamily="34" charset="0"/>
              </a:rPr>
              <a:t>Have medium size </a:t>
            </a:r>
            <a:r>
              <a:rPr lang="en-US" dirty="0" err="1" smtClean="0">
                <a:latin typeface="Arial" pitchFamily="34" charset="0"/>
                <a:cs typeface="Arial" pitchFamily="34" charset="0"/>
              </a:rPr>
              <a:t>particles.cannot</a:t>
            </a:r>
            <a:r>
              <a:rPr lang="en-US" dirty="0" smtClean="0">
                <a:latin typeface="Arial" pitchFamily="34" charset="0"/>
                <a:cs typeface="Arial" pitchFamily="34" charset="0"/>
              </a:rPr>
              <a:t> be filtered. </a:t>
            </a:r>
          </a:p>
          <a:p>
            <a:pPr algn="l">
              <a:lnSpc>
                <a:spcPct val="130000"/>
              </a:lnSpc>
              <a:buClr>
                <a:schemeClr val="bg2"/>
              </a:buClr>
              <a:buNone/>
            </a:pPr>
            <a:r>
              <a:rPr lang="en-US" dirty="0" smtClean="0">
                <a:latin typeface="Arial" pitchFamily="34" charset="0"/>
                <a:cs typeface="Arial" pitchFamily="34" charset="0"/>
              </a:rPr>
              <a:t>2-can be separated by semi permeable membranes.</a:t>
            </a:r>
          </a:p>
          <a:p>
            <a:pPr algn="l">
              <a:lnSpc>
                <a:spcPct val="130000"/>
              </a:lnSpc>
              <a:buClr>
                <a:schemeClr val="bg2"/>
              </a:buClr>
              <a:buNone/>
            </a:pPr>
            <a:r>
              <a:rPr lang="en-US" dirty="0" smtClean="0">
                <a:latin typeface="Arial" pitchFamily="34" charset="0"/>
                <a:cs typeface="Arial" pitchFamily="34" charset="0"/>
              </a:rPr>
              <a:t>3-scatter light</a:t>
            </a:r>
          </a:p>
          <a:p>
            <a:pPr algn="l">
              <a:lnSpc>
                <a:spcPct val="130000"/>
              </a:lnSpc>
              <a:buClr>
                <a:schemeClr val="tx2"/>
              </a:buClr>
              <a:buFont typeface="Wingdings" pitchFamily="2" charset="2"/>
              <a:buNone/>
            </a:pPr>
            <a:r>
              <a:rPr lang="en-US" dirty="0" smtClean="0">
                <a:latin typeface="Arial" pitchFamily="34" charset="0"/>
                <a:cs typeface="Arial" pitchFamily="34" charset="0"/>
              </a:rPr>
              <a:t>Examples of colloids include</a:t>
            </a:r>
            <a:r>
              <a:rPr lang="en-US" b="1" dirty="0" smtClean="0">
                <a:latin typeface="Arial" pitchFamily="34" charset="0"/>
                <a:cs typeface="Arial" pitchFamily="34" charset="0"/>
              </a:rPr>
              <a:t> </a:t>
            </a:r>
            <a:endParaRPr lang="en-US" dirty="0" smtClean="0">
              <a:latin typeface="Arial" pitchFamily="34" charset="0"/>
              <a:cs typeface="Arial" pitchFamily="34" charset="0"/>
            </a:endParaRPr>
          </a:p>
          <a:p>
            <a:pPr algn="l">
              <a:lnSpc>
                <a:spcPct val="130000"/>
              </a:lnSpc>
              <a:buClr>
                <a:schemeClr val="bg2"/>
              </a:buClr>
              <a:buFontTx/>
              <a:buChar char="•"/>
            </a:pPr>
            <a:r>
              <a:rPr lang="en-US" dirty="0" smtClean="0">
                <a:latin typeface="Arial" pitchFamily="34" charset="0"/>
                <a:cs typeface="Arial" pitchFamily="34" charset="0"/>
              </a:rPr>
              <a:t>protein</a:t>
            </a:r>
          </a:p>
          <a:p>
            <a:pPr algn="l">
              <a:lnSpc>
                <a:spcPct val="130000"/>
              </a:lnSpc>
              <a:buClr>
                <a:schemeClr val="bg2"/>
              </a:buClr>
              <a:buFontTx/>
              <a:buChar char="•"/>
            </a:pPr>
            <a:r>
              <a:rPr lang="en-US" dirty="0" smtClean="0">
                <a:latin typeface="Arial" pitchFamily="34" charset="0"/>
                <a:cs typeface="Arial" pitchFamily="34" charset="0"/>
              </a:rPr>
              <a:t>starch</a:t>
            </a:r>
          </a:p>
          <a:p>
            <a:pPr algn="l">
              <a:lnSpc>
                <a:spcPct val="130000"/>
              </a:lnSpc>
              <a:buClr>
                <a:schemeClr val="bg2"/>
              </a:buClr>
              <a:buFontTx/>
              <a:buChar char="•"/>
            </a:pPr>
            <a:r>
              <a:rPr lang="en-US" dirty="0" smtClean="0">
                <a:latin typeface="Arial" pitchFamily="34" charset="0"/>
                <a:cs typeface="Arial" pitchFamily="34" charset="0"/>
              </a:rPr>
              <a:t>Blood plasma</a:t>
            </a:r>
          </a:p>
          <a:p>
            <a:pPr algn="l"/>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algn="l">
              <a:buFont typeface="Wingdings" pitchFamily="2" charset="2"/>
              <a:buNone/>
            </a:pPr>
            <a:r>
              <a:rPr lang="en-US" dirty="0" smtClean="0"/>
              <a:t>A mixture that has solute particles that do not settle out, but are too large to pass through a </a:t>
            </a:r>
            <a:r>
              <a:rPr lang="en-US" dirty="0" err="1" smtClean="0"/>
              <a:t>semipermeable</a:t>
            </a:r>
            <a:r>
              <a:rPr lang="en-US" dirty="0" smtClean="0"/>
              <a:t> membrane is called a</a:t>
            </a:r>
          </a:p>
          <a:p>
            <a:pPr algn="l">
              <a:buFont typeface="Wingdings" pitchFamily="2" charset="2"/>
              <a:buNone/>
            </a:pPr>
            <a:endParaRPr lang="en-US" dirty="0" smtClean="0"/>
          </a:p>
          <a:p>
            <a:pPr algn="l">
              <a:buFont typeface="Wingdings" pitchFamily="2" charset="2"/>
              <a:buNone/>
            </a:pPr>
            <a:r>
              <a:rPr lang="en-US" dirty="0" smtClean="0"/>
              <a:t>	1) solution.</a:t>
            </a:r>
          </a:p>
          <a:p>
            <a:pPr algn="l">
              <a:buFont typeface="Wingdings" pitchFamily="2" charset="2"/>
              <a:buNone/>
            </a:pPr>
            <a:r>
              <a:rPr lang="en-US" dirty="0" smtClean="0"/>
              <a:t>	2) colloid.</a:t>
            </a:r>
          </a:p>
          <a:p>
            <a:pPr algn="l">
              <a:buFont typeface="Wingdings" pitchFamily="2" charset="2"/>
              <a:buNone/>
            </a:pPr>
            <a:r>
              <a:rPr lang="en-US" dirty="0" smtClean="0"/>
              <a:t>	3) suspension. </a:t>
            </a:r>
          </a:p>
          <a:p>
            <a:pPr algn="l">
              <a:buFont typeface="Wingdings" pitchFamily="2" charset="2"/>
              <a:buNone/>
            </a:pP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osmosis</a:t>
            </a:r>
            <a:endParaRPr lang="ar-IQ"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lgn="l">
              <a:lnSpc>
                <a:spcPct val="120000"/>
              </a:lnSpc>
              <a:buClr>
                <a:schemeClr val="bg2"/>
              </a:buClr>
              <a:buNone/>
            </a:pPr>
            <a:r>
              <a:rPr lang="en-US" b="1" dirty="0" smtClean="0"/>
              <a:t>Is the movement of solvent from dilute solution to a more concentrated solution through a semi permeable membrane</a:t>
            </a:r>
            <a:endParaRPr lang="ar-IQ" dirty="0" smtClean="0"/>
          </a:p>
          <a:p>
            <a:pPr algn="l">
              <a:lnSpc>
                <a:spcPct val="120000"/>
              </a:lnSpc>
              <a:buClr>
                <a:schemeClr val="bg2"/>
              </a:buClr>
              <a:buSzTx/>
              <a:buFontTx/>
              <a:buNone/>
            </a:pPr>
            <a:r>
              <a:rPr lang="en-US" dirty="0" smtClean="0"/>
              <a:t>In osmosis water (solvent) flows from the lower solute concentration into the higher solute concentration. </a:t>
            </a:r>
          </a:p>
          <a:p>
            <a:pPr algn="l">
              <a:lnSpc>
                <a:spcPct val="90000"/>
              </a:lnSpc>
              <a:spcAft>
                <a:spcPct val="10000"/>
              </a:spcAft>
              <a:buClr>
                <a:schemeClr val="bg2"/>
              </a:buClr>
              <a:buFontTx/>
              <a:buChar char="•"/>
            </a:pPr>
            <a:r>
              <a:rPr lang="en-US" dirty="0" smtClean="0"/>
              <a:t>The concentrations of the two solutions become equal with time.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799</Words>
  <Application>Microsoft Office PowerPoint</Application>
  <PresentationFormat>عرض على الشاشة (3:4)‏</PresentationFormat>
  <Paragraphs>147</Paragraphs>
  <Slides>25</Slides>
  <Notes>1</Notes>
  <HiddenSlides>1</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سمة Office</vt:lpstr>
      <vt:lpstr>Colloidal chemistry and biological system</vt:lpstr>
      <vt:lpstr>الشريحة 2</vt:lpstr>
      <vt:lpstr>Properties of solution</vt:lpstr>
      <vt:lpstr>الشريحة 4</vt:lpstr>
      <vt:lpstr>Properties of suspension</vt:lpstr>
      <vt:lpstr>Colloid: </vt:lpstr>
      <vt:lpstr>الشريحة 7</vt:lpstr>
      <vt:lpstr>الشريحة 8</vt:lpstr>
      <vt:lpstr>osmosis</vt:lpstr>
      <vt:lpstr>الشريحة 10</vt:lpstr>
      <vt:lpstr>Osmotic pressure</vt:lpstr>
      <vt:lpstr>الشريحة 12</vt:lpstr>
      <vt:lpstr>Osmotic pressure of the blood</vt:lpstr>
      <vt:lpstr>Isotonic solution</vt:lpstr>
      <vt:lpstr>Hypotonic solution</vt:lpstr>
      <vt:lpstr>Hypertonic solution</vt:lpstr>
      <vt:lpstr>الشريحة 17</vt:lpstr>
      <vt:lpstr>الشريحة 18</vt:lpstr>
      <vt:lpstr>الشريحة 19</vt:lpstr>
      <vt:lpstr>الشريحة 20</vt:lpstr>
      <vt:lpstr>Dialysis</vt:lpstr>
      <vt:lpstr>الشريحة 22</vt:lpstr>
      <vt:lpstr>Medical application of dialysis</vt:lpstr>
      <vt:lpstr>الشريحة 24</vt:lpstr>
      <vt:lpstr>الشريحة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Colloidal chemistry and biological system</dc:title>
  <dc:creator>مركز الاعتماد</dc:creator>
  <cp:lastModifiedBy>DR.Ahmed Saker 2O14</cp:lastModifiedBy>
  <cp:revision>73</cp:revision>
  <dcterms:created xsi:type="dcterms:W3CDTF">2014-11-14T05:45:30Z</dcterms:created>
  <dcterms:modified xsi:type="dcterms:W3CDTF">2018-11-20T19:01:39Z</dcterms:modified>
</cp:coreProperties>
</file>